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256" r:id="rId5"/>
    <p:sldId id="257" r:id="rId6"/>
    <p:sldId id="291" r:id="rId7"/>
    <p:sldId id="285" r:id="rId8"/>
    <p:sldId id="266" r:id="rId9"/>
    <p:sldId id="286" r:id="rId10"/>
    <p:sldId id="287" r:id="rId11"/>
    <p:sldId id="290" r:id="rId12"/>
    <p:sldId id="259" r:id="rId13"/>
    <p:sldId id="288" r:id="rId14"/>
    <p:sldId id="260" r:id="rId15"/>
    <p:sldId id="261" r:id="rId16"/>
    <p:sldId id="262" r:id="rId17"/>
    <p:sldId id="292" r:id="rId18"/>
    <p:sldId id="296" r:id="rId19"/>
    <p:sldId id="297" r:id="rId20"/>
    <p:sldId id="298" r:id="rId21"/>
    <p:sldId id="302" r:id="rId22"/>
    <p:sldId id="270" r:id="rId23"/>
    <p:sldId id="269" r:id="rId24"/>
    <p:sldId id="279" r:id="rId25"/>
    <p:sldId id="289" r:id="rId26"/>
    <p:sldId id="293" r:id="rId27"/>
    <p:sldId id="300" r:id="rId28"/>
    <p:sldId id="301" r:id="rId29"/>
    <p:sldId id="280" r:id="rId30"/>
    <p:sldId id="281" r:id="rId31"/>
    <p:sldId id="294" r:id="rId32"/>
    <p:sldId id="284" r:id="rId33"/>
    <p:sldId id="274" r:id="rId34"/>
    <p:sldId id="258" r:id="rId35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0011"/>
    <a:srgbClr val="505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50" autoAdjust="0"/>
    <p:restoredTop sz="77563" autoAdjust="0"/>
  </p:normalViewPr>
  <p:slideViewPr>
    <p:cSldViewPr snapToGrid="0" snapToObjects="1">
      <p:cViewPr>
        <p:scale>
          <a:sx n="107" d="100"/>
          <a:sy n="107" d="100"/>
        </p:scale>
        <p:origin x="-7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55819-5474-4F2B-86CD-926098F080CB}" type="datetimeFigureOut">
              <a:rPr lang="is-IS" smtClean="0"/>
              <a:t>18.3.2014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7D4AA-5B1F-4E52-8F65-6F482CD71AC6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12494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40F9E-6973-4BEC-AC8D-F076EA8C75F1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48E9D-5EFD-4573-95A0-E3A17D1D8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02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48E9D-5EFD-4573-95A0-E3A17D1D8D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02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48E9D-5EFD-4573-95A0-E3A17D1D8D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56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48E9D-5EFD-4573-95A0-E3A17D1D8D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76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48E9D-5EFD-4573-95A0-E3A17D1D8D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50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48E9D-5EFD-4573-95A0-E3A17D1D8D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31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48E9D-5EFD-4573-95A0-E3A17D1D8D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06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48E9D-5EFD-4573-95A0-E3A17D1D8D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126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is-I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48E9D-5EFD-4573-95A0-E3A17D1D8D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490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48E9D-5EFD-4573-95A0-E3A17D1D8D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29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48E9D-5EFD-4573-95A0-E3A17D1D8D5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267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48E9D-5EFD-4573-95A0-E3A17D1D8D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48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48E9D-5EFD-4573-95A0-E3A17D1D8D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937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48E9D-5EFD-4573-95A0-E3A17D1D8D5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955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48E9D-5EFD-4573-95A0-E3A17D1D8D5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692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48E9D-5EFD-4573-95A0-E3A17D1D8D5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561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48E9D-5EFD-4573-95A0-E3A17D1D8D5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8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48E9D-5EFD-4573-95A0-E3A17D1D8D5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361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48E9D-5EFD-4573-95A0-E3A17D1D8D5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655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48E9D-5EFD-4573-95A0-E3A17D1D8D5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562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48E9D-5EFD-4573-95A0-E3A17D1D8D5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497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48E9D-5EFD-4573-95A0-E3A17D1D8D5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296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48E9D-5EFD-4573-95A0-E3A17D1D8D5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79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48E9D-5EFD-4573-95A0-E3A17D1D8D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757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48E9D-5EFD-4573-95A0-E3A17D1D8D5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200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48E9D-5EFD-4573-95A0-E3A17D1D8D5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75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48E9D-5EFD-4573-95A0-E3A17D1D8D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61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u="s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48E9D-5EFD-4573-95A0-E3A17D1D8D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01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smtClean="0"/>
          </a:p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48E9D-5EFD-4573-95A0-E3A17D1D8D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99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48E9D-5EFD-4573-95A0-E3A17D1D8D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55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48E9D-5EFD-4573-95A0-E3A17D1D8D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66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48E9D-5EFD-4573-95A0-E3A17D1D8D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63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ME_glaerur_forsid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609893"/>
            <a:ext cx="7772400" cy="966225"/>
          </a:xfrm>
        </p:spPr>
        <p:txBody>
          <a:bodyPr>
            <a:normAutofit/>
          </a:bodyPr>
          <a:lstStyle>
            <a:lvl1pPr algn="ctr">
              <a:defRPr sz="240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52109"/>
            <a:ext cx="6400800" cy="66881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656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29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ME_glaerur_update3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520952"/>
            <a:ext cx="8229600" cy="43718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499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ME_glaerur_update3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5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0952"/>
            <a:ext cx="8229600" cy="4364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3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9B0011"/>
          </a:solidFill>
          <a:latin typeface="Arial"/>
          <a:ea typeface="+mj-ea"/>
          <a:cs typeface="Arial"/>
        </a:defRPr>
      </a:lvl1pPr>
    </p:titleStyle>
    <p:bodyStyle>
      <a:lvl1pPr marL="342900" indent="-161925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crd_iv@fme.is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fme.is/thjonustugatt/rafraen-skil/xbrl/" TargetMode="External"/><Relationship Id="rId4" Type="http://schemas.openxmlformats.org/officeDocument/2006/relationships/hyperlink" Target="mailto:solvencyII@fme.is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frs.org/XBRL/Resources/Pages/Fundamentals.aspx" TargetMode="External"/><Relationship Id="rId3" Type="http://schemas.openxmlformats.org/officeDocument/2006/relationships/hyperlink" Target="http://www.eba.europa.eu/-/eba-publishes-xbrl-taxonomy-for-remittance-of-supervisory-reporting-by-competent-regulatory-authorities" TargetMode="External"/><Relationship Id="rId7" Type="http://schemas.openxmlformats.org/officeDocument/2006/relationships/hyperlink" Target="http://xbrl.org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batavia-xbrl.com/downloads/XBRLinPlainEnglishv1.1.pdf" TargetMode="External"/><Relationship Id="rId5" Type="http://schemas.openxmlformats.org/officeDocument/2006/relationships/hyperlink" Target="http://www.ifrs.org/XBRL/IFRS-Taxonomy/Pages/IFRS-Taxonomy.aspx" TargetMode="External"/><Relationship Id="rId4" Type="http://schemas.openxmlformats.org/officeDocument/2006/relationships/hyperlink" Target="https://eiopa.europa.eu/en/publications/eu-wide-reporting-formats/index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xbrl.squarespace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filing.info/201405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tm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smtClean="0"/>
              <a:t>Kynning á XBRL og DPM </a:t>
            </a:r>
            <a:br>
              <a:rPr lang="is-IS" smtClean="0"/>
            </a:br>
            <a:r>
              <a:rPr lang="is-IS" sz="1600" smtClean="0"/>
              <a:t>18.03.2014</a:t>
            </a:r>
            <a:endParaRPr lang="is-IS" sz="160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smtClean="0"/>
              <a:t>Elín Rut Guðnadóttir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8270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DPM</a:t>
            </a:r>
            <a:br>
              <a:rPr lang="is-IS" smtClean="0"/>
            </a:br>
            <a:r>
              <a:rPr lang="is-IS" sz="1600" smtClean="0"/>
              <a:t>Orðabók og gagnalíkan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smtClean="0"/>
              <a:t>Verður að innihalda</a:t>
            </a:r>
          </a:p>
          <a:p>
            <a:pPr lvl="1"/>
            <a:r>
              <a:rPr lang="is-IS" smtClean="0"/>
              <a:t>Orðabók </a:t>
            </a:r>
            <a:r>
              <a:rPr lang="is-IS"/>
              <a:t>með business hugtökum og eiginleikum </a:t>
            </a:r>
            <a:r>
              <a:rPr lang="is-IS" smtClean="0"/>
              <a:t>þeirra</a:t>
            </a:r>
          </a:p>
          <a:p>
            <a:pPr lvl="1"/>
            <a:r>
              <a:rPr lang="is-IS" smtClean="0"/>
              <a:t>Aðferð til að lýsa gagnalíkani með hugtökum frá orðabók</a:t>
            </a:r>
          </a:p>
          <a:p>
            <a:r>
              <a:rPr lang="is-IS" smtClean="0"/>
              <a:t>EIOPA – DPM</a:t>
            </a:r>
          </a:p>
          <a:p>
            <a:pPr lvl="1"/>
            <a:r>
              <a:rPr lang="is-IS" smtClean="0"/>
              <a:t>Orðabók</a:t>
            </a:r>
            <a:r>
              <a:rPr lang="is-IS"/>
              <a:t>: domains, dimensions, </a:t>
            </a:r>
            <a:r>
              <a:rPr lang="is-IS" smtClean="0"/>
              <a:t>members</a:t>
            </a:r>
          </a:p>
          <a:p>
            <a:pPr lvl="1"/>
            <a:r>
              <a:rPr lang="is-IS" smtClean="0"/>
              <a:t>Lýsing á gagnalíkani: Annotated </a:t>
            </a:r>
            <a:r>
              <a:rPr lang="is-IS"/>
              <a:t>templates </a:t>
            </a:r>
            <a:endParaRPr lang="is-IS" smtClean="0"/>
          </a:p>
          <a:p>
            <a:r>
              <a:rPr lang="is-IS" smtClean="0"/>
              <a:t>EBA - DPM</a:t>
            </a:r>
          </a:p>
          <a:p>
            <a:pPr lvl="1"/>
            <a:r>
              <a:rPr lang="is-IS" smtClean="0"/>
              <a:t>Orðabók</a:t>
            </a:r>
            <a:r>
              <a:rPr lang="is-IS"/>
              <a:t>: </a:t>
            </a:r>
            <a:r>
              <a:rPr lang="is-IS" smtClean="0"/>
              <a:t>tables, table axes, </a:t>
            </a:r>
            <a:r>
              <a:rPr lang="is-IS"/>
              <a:t>domains, dimensions, </a:t>
            </a:r>
            <a:r>
              <a:rPr lang="is-IS" smtClean="0"/>
              <a:t>members</a:t>
            </a:r>
          </a:p>
          <a:p>
            <a:pPr lvl="1"/>
            <a:r>
              <a:rPr lang="is-IS" smtClean="0"/>
              <a:t>Lýsing á gagnalíkani: Annotated templates</a:t>
            </a:r>
          </a:p>
          <a:p>
            <a:pPr lvl="1"/>
            <a:r>
              <a:rPr lang="is-IS" smtClean="0"/>
              <a:t>Gagnalíkan: Access grunnur</a:t>
            </a:r>
            <a:endParaRPr lang="is-IS"/>
          </a:p>
          <a:p>
            <a:pPr marL="457200" lvl="1" indent="0">
              <a:buNone/>
            </a:pP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9734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DPM</a:t>
            </a:r>
            <a:r>
              <a:rPr lang="is-IS"/>
              <a:t/>
            </a:r>
            <a:br>
              <a:rPr lang="is-IS"/>
            </a:br>
            <a:r>
              <a:rPr lang="is-IS" sz="1600" smtClean="0"/>
              <a:t>Gagnapunktur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/>
              <a:t>Byggist á „data centric“ nálgun (gagnaskil) en ekki „form centric“ (skýrsluskil</a:t>
            </a:r>
            <a:r>
              <a:rPr lang="is-IS" smtClean="0"/>
              <a:t>)</a:t>
            </a:r>
          </a:p>
          <a:p>
            <a:pPr lvl="1"/>
            <a:r>
              <a:rPr lang="is-IS" smtClean="0"/>
              <a:t>Gildi skilgreind í samhengi við gagnapunkt (e. data point)</a:t>
            </a:r>
            <a:endParaRPr lang="is-IS"/>
          </a:p>
          <a:p>
            <a:r>
              <a:rPr lang="is-IS" smtClean="0"/>
              <a:t>Gagnapunktur samanstendur af:</a:t>
            </a:r>
          </a:p>
          <a:p>
            <a:pPr lvl="1"/>
            <a:r>
              <a:rPr lang="is-IS" u="sng" smtClean="0"/>
              <a:t>Mælieiningu</a:t>
            </a:r>
            <a:r>
              <a:rPr lang="is-IS" smtClean="0"/>
              <a:t> (</a:t>
            </a:r>
            <a:r>
              <a:rPr lang="is-IS" err="1" smtClean="0"/>
              <a:t>metric</a:t>
            </a:r>
            <a:r>
              <a:rPr lang="is-IS" smtClean="0"/>
              <a:t>) sem gefur til kynna m.a. </a:t>
            </a:r>
            <a:r>
              <a:rPr lang="is-IS"/>
              <a:t>g</a:t>
            </a:r>
            <a:r>
              <a:rPr lang="is-IS" smtClean="0"/>
              <a:t>agnategund (prósentuhlutfall, gjaldmiðill, o.s.frv.) og tíma (</a:t>
            </a:r>
            <a:r>
              <a:rPr lang="is-IS" err="1" smtClean="0"/>
              <a:t>instant</a:t>
            </a:r>
            <a:r>
              <a:rPr lang="is-IS" smtClean="0"/>
              <a:t> eða </a:t>
            </a:r>
            <a:r>
              <a:rPr lang="is-IS" err="1" smtClean="0"/>
              <a:t>duration</a:t>
            </a:r>
            <a:r>
              <a:rPr lang="is-IS" smtClean="0"/>
              <a:t>)</a:t>
            </a:r>
          </a:p>
          <a:p>
            <a:pPr lvl="1"/>
            <a:r>
              <a:rPr lang="is-IS" u="sng" smtClean="0"/>
              <a:t>Sundurliðun á mælieiningu </a:t>
            </a:r>
            <a:r>
              <a:rPr lang="is-IS" smtClean="0"/>
              <a:t>sem gefur ítarlegar upplýsingar um mælieininguna</a:t>
            </a:r>
          </a:p>
          <a:p>
            <a:pPr lvl="2"/>
            <a:r>
              <a:rPr lang="is-IS" smtClean="0"/>
              <a:t>Nálgun á mælieininguna út frá ákveðnu sjónarhorni</a:t>
            </a:r>
          </a:p>
          <a:p>
            <a:pPr lvl="2"/>
            <a:r>
              <a:rPr lang="is-IS" smtClean="0"/>
              <a:t>Samanstendur af víddum, lénum og meðlimum léns (</a:t>
            </a:r>
            <a:r>
              <a:rPr lang="is-IS" err="1" smtClean="0"/>
              <a:t>dimensions</a:t>
            </a:r>
            <a:r>
              <a:rPr lang="is-IS" smtClean="0"/>
              <a:t>, </a:t>
            </a:r>
            <a:r>
              <a:rPr lang="is-IS" err="1" smtClean="0"/>
              <a:t>domains</a:t>
            </a:r>
            <a:r>
              <a:rPr lang="is-IS" smtClean="0"/>
              <a:t>, </a:t>
            </a:r>
            <a:r>
              <a:rPr lang="is-IS" err="1" smtClean="0"/>
              <a:t>domain</a:t>
            </a:r>
            <a:r>
              <a:rPr lang="is-IS" smtClean="0"/>
              <a:t> </a:t>
            </a:r>
            <a:r>
              <a:rPr lang="is-IS" err="1" smtClean="0"/>
              <a:t>members</a:t>
            </a:r>
            <a:r>
              <a:rPr lang="is-IS" smtClean="0"/>
              <a:t>)</a:t>
            </a:r>
          </a:p>
          <a:p>
            <a:pPr marL="180975" indent="0">
              <a:buNone/>
            </a:pPr>
            <a:endParaRPr lang="is-IS" smtClean="0"/>
          </a:p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845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DPM</a:t>
            </a:r>
            <a:br>
              <a:rPr lang="is-IS" smtClean="0"/>
            </a:br>
            <a:r>
              <a:rPr lang="is-IS" sz="1600" smtClean="0"/>
              <a:t>Gagnapunktur</a:t>
            </a:r>
            <a:endParaRPr lang="is-I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0975" indent="0">
              <a:buNone/>
            </a:pPr>
            <a:endParaRPr lang="is-IS" smtClean="0"/>
          </a:p>
          <a:p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59" y="1665917"/>
            <a:ext cx="7327563" cy="3669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268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DPM</a:t>
            </a:r>
            <a:br>
              <a:rPr lang="is-IS" smtClean="0"/>
            </a:br>
            <a:r>
              <a:rPr lang="is-IS" sz="1600" smtClean="0"/>
              <a:t>Víddir og meðlimir lénsins Compatibility in own funds</a:t>
            </a:r>
            <a:endParaRPr lang="is-I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69" y="1271264"/>
            <a:ext cx="6777962" cy="454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22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4854" y="2715997"/>
            <a:ext cx="8229599" cy="1143000"/>
          </a:xfrm>
        </p:spPr>
        <p:txBody>
          <a:bodyPr/>
          <a:lstStyle/>
          <a:p>
            <a:pPr algn="ctr"/>
            <a:r>
              <a:rPr lang="is-IS" smtClean="0"/>
              <a:t>XBRL tegundaröðun og tilvik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5074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Tegundaröðun og tilvik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s-IS" smtClean="0"/>
              <a:t>Grunnstoðir XBRL staðalsins</a:t>
            </a:r>
          </a:p>
          <a:p>
            <a:r>
              <a:rPr lang="is-IS" smtClean="0"/>
              <a:t>Hvað er skilgreint í tegundaröðun og tilviki</a:t>
            </a:r>
          </a:p>
          <a:p>
            <a:pPr lvl="1"/>
            <a:r>
              <a:rPr lang="is-IS" smtClean="0"/>
              <a:t>Tegundaröðun  (e. taxonomy)</a:t>
            </a:r>
          </a:p>
          <a:p>
            <a:pPr lvl="2"/>
            <a:r>
              <a:rPr lang="is-IS" smtClean="0"/>
              <a:t>Lýsigögn </a:t>
            </a:r>
            <a:r>
              <a:rPr lang="is-IS"/>
              <a:t>(e. </a:t>
            </a:r>
            <a:r>
              <a:rPr lang="is-IS" smtClean="0"/>
              <a:t>metadata)</a:t>
            </a:r>
          </a:p>
          <a:p>
            <a:pPr lvl="3"/>
            <a:r>
              <a:rPr lang="is-IS" smtClean="0"/>
              <a:t>Hugtök, uppbygging, stigveldi, sundurliðun, útreikningar, formúlur</a:t>
            </a:r>
          </a:p>
          <a:p>
            <a:pPr lvl="1"/>
            <a:r>
              <a:rPr lang="is-IS" smtClean="0"/>
              <a:t>Tilvik (e. instance)</a:t>
            </a:r>
          </a:p>
          <a:p>
            <a:pPr lvl="2"/>
            <a:r>
              <a:rPr lang="is-IS"/>
              <a:t>T</a:t>
            </a:r>
            <a:r>
              <a:rPr lang="is-IS" smtClean="0"/>
              <a:t>ölulegar upplýsingar</a:t>
            </a:r>
          </a:p>
          <a:p>
            <a:pPr lvl="3"/>
            <a:r>
              <a:rPr lang="is-IS" smtClean="0"/>
              <a:t>Tilvísun í tegundaröðun</a:t>
            </a:r>
          </a:p>
          <a:p>
            <a:pPr lvl="3"/>
            <a:r>
              <a:rPr lang="is-IS" smtClean="0"/>
              <a:t>Upplýsingar um sendanda</a:t>
            </a:r>
          </a:p>
          <a:p>
            <a:pPr lvl="3"/>
            <a:r>
              <a:rPr lang="is-IS" smtClean="0"/>
              <a:t>Tími og nákvæmni gilda</a:t>
            </a:r>
          </a:p>
          <a:p>
            <a:pPr lvl="3"/>
            <a:r>
              <a:rPr lang="is-IS" smtClean="0"/>
              <a:t>Gildi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026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Tegundaröðun</a:t>
            </a:r>
            <a:br>
              <a:rPr lang="is-IS" smtClean="0"/>
            </a:br>
            <a:r>
              <a:rPr lang="is-IS" sz="1600" smtClean="0"/>
              <a:t>Uppbygging: skema og tenglagrunnar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952"/>
            <a:ext cx="8229600" cy="1160104"/>
          </a:xfrm>
        </p:spPr>
        <p:txBody>
          <a:bodyPr>
            <a:normAutofit lnSpcReduction="10000"/>
          </a:bodyPr>
          <a:lstStyle/>
          <a:p>
            <a:r>
              <a:rPr lang="is-IS" smtClean="0"/>
              <a:t>Skema (e. schema) og tenglagrunnar (e. linkbases)</a:t>
            </a:r>
          </a:p>
          <a:p>
            <a:pPr lvl="1"/>
            <a:r>
              <a:rPr lang="is-IS" smtClean="0"/>
              <a:t>XBRL skema er listi yfir skilgreind hugtök</a:t>
            </a:r>
          </a:p>
          <a:p>
            <a:pPr lvl="1"/>
            <a:r>
              <a:rPr lang="is-IS"/>
              <a:t>T</a:t>
            </a:r>
            <a:r>
              <a:rPr lang="is-IS" smtClean="0"/>
              <a:t>englagrunnur gefur til kynna tengingar milli hugtaka</a:t>
            </a:r>
            <a:endParaRPr lang="is-IS"/>
          </a:p>
        </p:txBody>
      </p:sp>
      <p:sp>
        <p:nvSpPr>
          <p:cNvPr id="6" name="Rectangle 5"/>
          <p:cNvSpPr/>
          <p:nvPr/>
        </p:nvSpPr>
        <p:spPr>
          <a:xfrm>
            <a:off x="4048217" y="3977196"/>
            <a:ext cx="1154098" cy="710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mtClean="0"/>
              <a:t>Skema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938288" y="3084990"/>
            <a:ext cx="5387267" cy="2494625"/>
            <a:chOff x="1937550" y="3082031"/>
            <a:chExt cx="5387267" cy="2494625"/>
          </a:xfrm>
        </p:grpSpPr>
        <p:sp>
          <p:nvSpPr>
            <p:cNvPr id="8" name="Rectangle 7"/>
            <p:cNvSpPr/>
            <p:nvPr/>
          </p:nvSpPr>
          <p:spPr>
            <a:xfrm>
              <a:off x="2718045" y="3082031"/>
              <a:ext cx="1560991" cy="486792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s-IS" smtClean="0"/>
                <a:t>Presentation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937550" y="4088907"/>
              <a:ext cx="1560991" cy="486792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s-IS" smtClean="0"/>
                <a:t>Calculation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83330" y="3082031"/>
              <a:ext cx="1560991" cy="486792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s-IS" smtClean="0"/>
                <a:t>Label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63826" y="4088907"/>
              <a:ext cx="1560991" cy="486792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s-IS" smtClean="0"/>
                <a:t>Reference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44770" y="5089864"/>
              <a:ext cx="1560991" cy="486792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s-IS" smtClean="0"/>
                <a:t>Definition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499279" y="3571782"/>
            <a:ext cx="1126725" cy="1521041"/>
            <a:chOff x="3499279" y="3571782"/>
            <a:chExt cx="1126725" cy="1521041"/>
          </a:xfrm>
        </p:grpSpPr>
        <p:cxnSp>
          <p:nvCxnSpPr>
            <p:cNvPr id="20" name="Straight Arrow Connector 19"/>
            <p:cNvCxnSpPr>
              <a:stCxn id="8" idx="2"/>
              <a:endCxn id="6" idx="0"/>
            </p:cNvCxnSpPr>
            <p:nvPr/>
          </p:nvCxnSpPr>
          <p:spPr>
            <a:xfrm>
              <a:off x="3499279" y="3571782"/>
              <a:ext cx="1125987" cy="405414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3"/>
              <a:endCxn id="6" idx="1"/>
            </p:cNvCxnSpPr>
            <p:nvPr/>
          </p:nvCxnSpPr>
          <p:spPr>
            <a:xfrm flipV="1">
              <a:off x="3499279" y="4332303"/>
              <a:ext cx="548938" cy="2959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0"/>
              <a:endCxn id="6" idx="2"/>
            </p:cNvCxnSpPr>
            <p:nvPr/>
          </p:nvCxnSpPr>
          <p:spPr>
            <a:xfrm flipH="1" flipV="1">
              <a:off x="4625266" y="4687410"/>
              <a:ext cx="738" cy="405413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4625266" y="3571782"/>
            <a:ext cx="1139298" cy="763480"/>
            <a:chOff x="4625266" y="3571782"/>
            <a:chExt cx="1139298" cy="763480"/>
          </a:xfrm>
        </p:grpSpPr>
        <p:cxnSp>
          <p:nvCxnSpPr>
            <p:cNvPr id="28" name="Straight Arrow Connector 27"/>
            <p:cNvCxnSpPr>
              <a:stCxn id="6" idx="0"/>
              <a:endCxn id="10" idx="2"/>
            </p:cNvCxnSpPr>
            <p:nvPr/>
          </p:nvCxnSpPr>
          <p:spPr>
            <a:xfrm flipV="1">
              <a:off x="4625266" y="3571782"/>
              <a:ext cx="1139298" cy="40541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6" idx="3"/>
              <a:endCxn id="11" idx="1"/>
            </p:cNvCxnSpPr>
            <p:nvPr/>
          </p:nvCxnSpPr>
          <p:spPr>
            <a:xfrm>
              <a:off x="5202315" y="4332303"/>
              <a:ext cx="562249" cy="2959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640671" y="3497836"/>
            <a:ext cx="7359588" cy="2539036"/>
            <a:chOff x="640671" y="3497836"/>
            <a:chExt cx="7359588" cy="2539036"/>
          </a:xfrm>
        </p:grpSpPr>
        <p:sp>
          <p:nvSpPr>
            <p:cNvPr id="32" name="TextBox 31"/>
            <p:cNvSpPr txBox="1"/>
            <p:nvPr/>
          </p:nvSpPr>
          <p:spPr>
            <a:xfrm>
              <a:off x="1120065" y="3497836"/>
              <a:ext cx="15358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sz="1400" smtClean="0"/>
                <a:t>Table Linkbase 1.0</a:t>
              </a:r>
              <a:endParaRPr lang="is-IS" sz="140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0671" y="4687410"/>
              <a:ext cx="15358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sz="1400" smtClean="0"/>
                <a:t>Formula 1.0</a:t>
              </a:r>
              <a:endParaRPr lang="is-IS" sz="140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655902" y="5729095"/>
              <a:ext cx="15358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sz="1400" smtClean="0"/>
                <a:t>Dimension 1.0</a:t>
              </a:r>
              <a:endParaRPr lang="is-IS" sz="140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464422" y="5182330"/>
              <a:ext cx="15358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sz="1400" smtClean="0"/>
                <a:t>Generic Link 1.0</a:t>
              </a:r>
              <a:endParaRPr lang="is-IS" sz="1400"/>
            </a:p>
          </p:txBody>
        </p:sp>
      </p:grpSp>
    </p:spTree>
    <p:extLst>
      <p:ext uri="{BB962C8B-B14F-4D97-AF65-F5344CB8AC3E}">
        <p14:creationId xmlns:p14="http://schemas.microsoft.com/office/powerpoint/2010/main" val="209080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s-IS" smtClean="0"/>
              <a:t>Tegundaröðun</a:t>
            </a:r>
            <a:br>
              <a:rPr lang="is-IS" smtClean="0"/>
            </a:br>
            <a:r>
              <a:rPr lang="is-IS" sz="1600" smtClean="0"/>
              <a:t>Uppbygging EBA tegundaraðar</a:t>
            </a:r>
            <a:endParaRPr lang="is-IS"/>
          </a:p>
        </p:txBody>
      </p:sp>
      <p:sp>
        <p:nvSpPr>
          <p:cNvPr id="27" name="Rounded Rectangle 26"/>
          <p:cNvSpPr/>
          <p:nvPr/>
        </p:nvSpPr>
        <p:spPr>
          <a:xfrm>
            <a:off x="365760" y="1276295"/>
            <a:ext cx="1844040" cy="88392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Dictionary</a:t>
            </a:r>
            <a:endParaRPr lang="en-GB" dirty="0"/>
          </a:p>
        </p:txBody>
      </p:sp>
      <p:sp>
        <p:nvSpPr>
          <p:cNvPr id="28" name="Rounded Rectangle 27"/>
          <p:cNvSpPr/>
          <p:nvPr/>
        </p:nvSpPr>
        <p:spPr>
          <a:xfrm>
            <a:off x="365760" y="4356680"/>
            <a:ext cx="1844040" cy="883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Reporting Frameworks</a:t>
            </a:r>
            <a:endParaRPr lang="en-GB" dirty="0"/>
          </a:p>
        </p:txBody>
      </p:sp>
      <p:sp>
        <p:nvSpPr>
          <p:cNvPr id="29" name="Rounded Rectangle 28"/>
          <p:cNvSpPr/>
          <p:nvPr/>
        </p:nvSpPr>
        <p:spPr>
          <a:xfrm>
            <a:off x="2491740" y="3787085"/>
            <a:ext cx="1554480" cy="502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COREP</a:t>
            </a:r>
            <a:endParaRPr lang="en-GB" dirty="0"/>
          </a:p>
        </p:txBody>
      </p:sp>
      <p:sp>
        <p:nvSpPr>
          <p:cNvPr id="30" name="Rounded Rectangle 29"/>
          <p:cNvSpPr/>
          <p:nvPr/>
        </p:nvSpPr>
        <p:spPr>
          <a:xfrm>
            <a:off x="2522220" y="5520635"/>
            <a:ext cx="1524000" cy="502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FINREP</a:t>
            </a:r>
            <a:endParaRPr lang="en-GB" dirty="0"/>
          </a:p>
        </p:txBody>
      </p:sp>
      <p:sp>
        <p:nvSpPr>
          <p:cNvPr id="31" name="Rounded Rectangle 30"/>
          <p:cNvSpPr/>
          <p:nvPr/>
        </p:nvSpPr>
        <p:spPr>
          <a:xfrm>
            <a:off x="2491740" y="590495"/>
            <a:ext cx="1539240" cy="50292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Dimensions</a:t>
            </a:r>
            <a:endParaRPr lang="en-GB" dirty="0"/>
          </a:p>
        </p:txBody>
      </p:sp>
      <p:sp>
        <p:nvSpPr>
          <p:cNvPr id="32" name="Rounded Rectangle 31"/>
          <p:cNvSpPr/>
          <p:nvPr/>
        </p:nvSpPr>
        <p:spPr>
          <a:xfrm>
            <a:off x="2491740" y="1466795"/>
            <a:ext cx="1539240" cy="50292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Domains</a:t>
            </a:r>
            <a:endParaRPr lang="en-GB" dirty="0"/>
          </a:p>
        </p:txBody>
      </p:sp>
      <p:sp>
        <p:nvSpPr>
          <p:cNvPr id="33" name="Rounded Rectangle 32"/>
          <p:cNvSpPr/>
          <p:nvPr/>
        </p:nvSpPr>
        <p:spPr>
          <a:xfrm>
            <a:off x="4419600" y="1748735"/>
            <a:ext cx="1539240" cy="50292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Members</a:t>
            </a:r>
            <a:endParaRPr lang="en-GB" dirty="0"/>
          </a:p>
        </p:txBody>
      </p:sp>
      <p:sp>
        <p:nvSpPr>
          <p:cNvPr id="34" name="Rounded Rectangle 33"/>
          <p:cNvSpPr/>
          <p:nvPr/>
        </p:nvSpPr>
        <p:spPr>
          <a:xfrm>
            <a:off x="4419600" y="1169615"/>
            <a:ext cx="1539240" cy="50292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Hierarchies</a:t>
            </a:r>
            <a:endParaRPr lang="en-GB" dirty="0"/>
          </a:p>
        </p:txBody>
      </p:sp>
      <p:sp>
        <p:nvSpPr>
          <p:cNvPr id="35" name="Rounded Rectangle 34"/>
          <p:cNvSpPr/>
          <p:nvPr/>
        </p:nvSpPr>
        <p:spPr>
          <a:xfrm>
            <a:off x="2491740" y="2373575"/>
            <a:ext cx="1539240" cy="50292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Metrics</a:t>
            </a:r>
            <a:endParaRPr lang="en-GB" dirty="0"/>
          </a:p>
        </p:txBody>
      </p:sp>
      <p:sp>
        <p:nvSpPr>
          <p:cNvPr id="36" name="Rounded Rectangle 35"/>
          <p:cNvSpPr/>
          <p:nvPr/>
        </p:nvSpPr>
        <p:spPr>
          <a:xfrm>
            <a:off x="4419600" y="2373575"/>
            <a:ext cx="1539240" cy="50292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Hierarchies</a:t>
            </a:r>
            <a:endParaRPr lang="en-GB" dirty="0"/>
          </a:p>
        </p:txBody>
      </p:sp>
      <p:sp>
        <p:nvSpPr>
          <p:cNvPr id="37" name="Rounded Rectangle 36"/>
          <p:cNvSpPr/>
          <p:nvPr/>
        </p:nvSpPr>
        <p:spPr>
          <a:xfrm>
            <a:off x="4419600" y="3150815"/>
            <a:ext cx="1539240" cy="502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Modules</a:t>
            </a:r>
            <a:endParaRPr lang="en-GB" dirty="0"/>
          </a:p>
        </p:txBody>
      </p:sp>
      <p:sp>
        <p:nvSpPr>
          <p:cNvPr id="38" name="Rounded Rectangle 37"/>
          <p:cNvSpPr/>
          <p:nvPr/>
        </p:nvSpPr>
        <p:spPr>
          <a:xfrm>
            <a:off x="4625340" y="4105220"/>
            <a:ext cx="1539240" cy="502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Tables</a:t>
            </a:r>
            <a:endParaRPr lang="en-GB" dirty="0"/>
          </a:p>
        </p:txBody>
      </p:sp>
      <p:sp>
        <p:nvSpPr>
          <p:cNvPr id="39" name="Rounded Rectangle 38"/>
          <p:cNvSpPr/>
          <p:nvPr/>
        </p:nvSpPr>
        <p:spPr>
          <a:xfrm>
            <a:off x="4419600" y="4730060"/>
            <a:ext cx="1539240" cy="502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Validations</a:t>
            </a:r>
            <a:endParaRPr lang="en-GB" dirty="0"/>
          </a:p>
        </p:txBody>
      </p:sp>
      <p:sp>
        <p:nvSpPr>
          <p:cNvPr id="40" name="Rounded Rectangle 39"/>
          <p:cNvSpPr/>
          <p:nvPr/>
        </p:nvSpPr>
        <p:spPr>
          <a:xfrm>
            <a:off x="4419600" y="5427290"/>
            <a:ext cx="1539240" cy="171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Modules</a:t>
            </a:r>
            <a:endParaRPr lang="en-GB" sz="1400" dirty="0"/>
          </a:p>
        </p:txBody>
      </p:sp>
      <p:sp>
        <p:nvSpPr>
          <p:cNvPr id="41" name="Rounded Rectangle 40"/>
          <p:cNvSpPr/>
          <p:nvPr/>
        </p:nvSpPr>
        <p:spPr>
          <a:xfrm>
            <a:off x="4419600" y="5644460"/>
            <a:ext cx="1539240" cy="171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Tables</a:t>
            </a:r>
            <a:endParaRPr lang="en-GB" sz="1400" dirty="0"/>
          </a:p>
        </p:txBody>
      </p:sp>
      <p:sp>
        <p:nvSpPr>
          <p:cNvPr id="42" name="Rounded Rectangle 41"/>
          <p:cNvSpPr/>
          <p:nvPr/>
        </p:nvSpPr>
        <p:spPr>
          <a:xfrm>
            <a:off x="4419600" y="5861630"/>
            <a:ext cx="1539240" cy="171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Validations</a:t>
            </a:r>
            <a:endParaRPr lang="en-GB" sz="1400" dirty="0"/>
          </a:p>
        </p:txBody>
      </p:sp>
      <p:sp>
        <p:nvSpPr>
          <p:cNvPr id="43" name="Left Brace 42"/>
          <p:cNvSpPr/>
          <p:nvPr/>
        </p:nvSpPr>
        <p:spPr>
          <a:xfrm>
            <a:off x="2240280" y="826715"/>
            <a:ext cx="213360" cy="1783080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Left Brace 43"/>
          <p:cNvSpPr/>
          <p:nvPr/>
        </p:nvSpPr>
        <p:spPr>
          <a:xfrm>
            <a:off x="4046220" y="1421075"/>
            <a:ext cx="320040" cy="601980"/>
          </a:xfrm>
          <a:prstGeom prst="leftBrace">
            <a:avLst>
              <a:gd name="adj1" fmla="val 8333"/>
              <a:gd name="adj2" fmla="val 51265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Arrow Connector 44"/>
          <p:cNvCxnSpPr>
            <a:stCxn id="31" idx="2"/>
            <a:endCxn id="32" idx="0"/>
          </p:cNvCxnSpPr>
          <p:nvPr/>
        </p:nvCxnSpPr>
        <p:spPr>
          <a:xfrm>
            <a:off x="3261360" y="1093415"/>
            <a:ext cx="0" cy="3733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Left Brace 45"/>
          <p:cNvSpPr/>
          <p:nvPr/>
        </p:nvSpPr>
        <p:spPr>
          <a:xfrm>
            <a:off x="4152900" y="3352745"/>
            <a:ext cx="213360" cy="1628775"/>
          </a:xfrm>
          <a:prstGeom prst="leftBrace">
            <a:avLst>
              <a:gd name="adj1" fmla="val 8333"/>
              <a:gd name="adj2" fmla="val 43604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Left Brace 46"/>
          <p:cNvSpPr/>
          <p:nvPr/>
        </p:nvSpPr>
        <p:spPr>
          <a:xfrm>
            <a:off x="2240280" y="4034735"/>
            <a:ext cx="213360" cy="1737360"/>
          </a:xfrm>
          <a:prstGeom prst="leftBrace">
            <a:avLst>
              <a:gd name="adj1" fmla="val 8333"/>
              <a:gd name="adj2" fmla="val 43604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ounded Rectangle 47"/>
          <p:cNvSpPr/>
          <p:nvPr/>
        </p:nvSpPr>
        <p:spPr>
          <a:xfrm>
            <a:off x="4419600" y="3779465"/>
            <a:ext cx="1424940" cy="2514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Table Groups</a:t>
            </a:r>
            <a:endParaRPr lang="en-GB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6323330" y="2023055"/>
            <a:ext cx="220811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Data Model layer</a:t>
            </a:r>
            <a:endParaRPr lang="en-GB" sz="22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23330" y="4456255"/>
            <a:ext cx="206606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Reporting layer</a:t>
            </a:r>
            <a:endParaRPr lang="en-GB" sz="22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85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49" grpId="0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Tegundaröðun</a:t>
            </a:r>
            <a:br>
              <a:rPr lang="is-IS" smtClean="0"/>
            </a:br>
            <a:r>
              <a:rPr lang="is-IS" sz="1600" smtClean="0"/>
              <a:t>Uppbygging EIOPA tegundaraðar</a:t>
            </a:r>
            <a:endParaRPr lang="is-IS"/>
          </a:p>
        </p:txBody>
      </p:sp>
      <p:grpSp>
        <p:nvGrpSpPr>
          <p:cNvPr id="65" name="Group 64"/>
          <p:cNvGrpSpPr/>
          <p:nvPr/>
        </p:nvGrpSpPr>
        <p:grpSpPr>
          <a:xfrm>
            <a:off x="1663084" y="1725279"/>
            <a:ext cx="4505412" cy="869999"/>
            <a:chOff x="528226" y="1558033"/>
            <a:chExt cx="4505412" cy="869999"/>
          </a:xfrm>
        </p:grpSpPr>
        <p:sp>
          <p:nvSpPr>
            <p:cNvPr id="14" name="Rectangle 13"/>
            <p:cNvSpPr/>
            <p:nvPr/>
          </p:nvSpPr>
          <p:spPr>
            <a:xfrm>
              <a:off x="3694589" y="2064048"/>
              <a:ext cx="1339049" cy="3639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s-IS"/>
                <a:t>D</a:t>
              </a:r>
              <a:r>
                <a:rPr lang="is-IS" smtClean="0"/>
                <a:t>omains</a:t>
              </a:r>
              <a:endParaRPr lang="is-IS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528226" y="1558033"/>
              <a:ext cx="4505411" cy="688007"/>
              <a:chOff x="528226" y="1558033"/>
              <a:chExt cx="4505411" cy="688007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528226" y="1558033"/>
                <a:ext cx="825623" cy="36398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s-IS" smtClean="0"/>
                  <a:t>s2c</a:t>
                </a:r>
                <a:endParaRPr lang="is-I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843599" y="1575782"/>
                <a:ext cx="1361240" cy="36398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s-IS"/>
                  <a:t>D</a:t>
                </a:r>
                <a:r>
                  <a:rPr lang="is-IS" smtClean="0"/>
                  <a:t>ictionary</a:t>
                </a:r>
                <a:endParaRPr lang="is-I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694588" y="1581693"/>
                <a:ext cx="1339049" cy="36398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s-IS"/>
                  <a:t>D</a:t>
                </a:r>
                <a:r>
                  <a:rPr lang="is-IS" smtClean="0"/>
                  <a:t>imensions</a:t>
                </a:r>
                <a:endParaRPr lang="is-IS"/>
              </a:p>
            </p:txBody>
          </p:sp>
          <p:cxnSp>
            <p:nvCxnSpPr>
              <p:cNvPr id="24" name="Straight Arrow Connector 23"/>
              <p:cNvCxnSpPr>
                <a:stCxn id="5" idx="3"/>
              </p:cNvCxnSpPr>
              <p:nvPr/>
            </p:nvCxnSpPr>
            <p:spPr>
              <a:xfrm>
                <a:off x="1353849" y="1740025"/>
                <a:ext cx="48975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>
                <a:off x="3210758" y="1763685"/>
                <a:ext cx="48975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>
                <a:stCxn id="8" idx="3"/>
                <a:endCxn id="14" idx="1"/>
              </p:cNvCxnSpPr>
              <p:nvPr/>
            </p:nvCxnSpPr>
            <p:spPr>
              <a:xfrm>
                <a:off x="3204839" y="1757774"/>
                <a:ext cx="489750" cy="4882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Group 62"/>
          <p:cNvGrpSpPr/>
          <p:nvPr/>
        </p:nvGrpSpPr>
        <p:grpSpPr>
          <a:xfrm>
            <a:off x="1657163" y="2994799"/>
            <a:ext cx="6013137" cy="1343501"/>
            <a:chOff x="528226" y="2641105"/>
            <a:chExt cx="6013137" cy="1343501"/>
          </a:xfrm>
        </p:grpSpPr>
        <p:sp>
          <p:nvSpPr>
            <p:cNvPr id="20" name="Rectangle 19"/>
            <p:cNvSpPr/>
            <p:nvPr/>
          </p:nvSpPr>
          <p:spPr>
            <a:xfrm>
              <a:off x="5523388" y="3620622"/>
              <a:ext cx="1017975" cy="36398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s-IS" smtClean="0"/>
                <a:t>Tables</a:t>
              </a:r>
              <a:endParaRPr lang="is-I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528226" y="2641105"/>
              <a:ext cx="6013136" cy="1161509"/>
              <a:chOff x="528226" y="2641105"/>
              <a:chExt cx="6013136" cy="1161509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528226" y="2916350"/>
                <a:ext cx="825623" cy="363984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s-IS" smtClean="0"/>
                  <a:t>s2hd</a:t>
                </a:r>
                <a:endParaRPr lang="is-I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843599" y="2641105"/>
                <a:ext cx="1361240" cy="363984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s-IS"/>
                  <a:t>D</a:t>
                </a:r>
                <a:r>
                  <a:rPr lang="is-IS" smtClean="0"/>
                  <a:t>ictionary</a:t>
                </a:r>
                <a:endParaRPr lang="is-I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843599" y="3123460"/>
                <a:ext cx="1361239" cy="363984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s-IS"/>
                  <a:t>F</a:t>
                </a:r>
                <a:r>
                  <a:rPr lang="is-IS" smtClean="0"/>
                  <a:t>rameworks</a:t>
                </a:r>
                <a:endParaRPr lang="is-I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700506" y="2647016"/>
                <a:ext cx="1339049" cy="363984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s-IS"/>
                  <a:t>M</a:t>
                </a:r>
                <a:r>
                  <a:rPr lang="is-IS" smtClean="0"/>
                  <a:t>etric</a:t>
                </a:r>
                <a:endParaRPr lang="is-I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00507" y="3129371"/>
                <a:ext cx="1339049" cy="363984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s-IS"/>
                  <a:t>S</a:t>
                </a:r>
                <a:r>
                  <a:rPr lang="is-IS" smtClean="0"/>
                  <a:t>olvency</a:t>
                </a:r>
                <a:endParaRPr lang="is-I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523387" y="3138267"/>
                <a:ext cx="1017975" cy="363984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s-IS" smtClean="0"/>
                  <a:t>Modules</a:t>
                </a:r>
                <a:endParaRPr lang="is-IS"/>
              </a:p>
            </p:txBody>
          </p:sp>
          <p:cxnSp>
            <p:nvCxnSpPr>
              <p:cNvPr id="32" name="Straight Arrow Connector 31"/>
              <p:cNvCxnSpPr>
                <a:stCxn id="6" idx="3"/>
                <a:endCxn id="9" idx="1"/>
              </p:cNvCxnSpPr>
              <p:nvPr/>
            </p:nvCxnSpPr>
            <p:spPr>
              <a:xfrm flipV="1">
                <a:off x="1353849" y="2823097"/>
                <a:ext cx="489750" cy="275245"/>
              </a:xfrm>
              <a:prstGeom prst="straightConnector1">
                <a:avLst/>
              </a:prstGeom>
              <a:ln>
                <a:solidFill>
                  <a:srgbClr val="92D05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>
                <a:stCxn id="6" idx="3"/>
                <a:endCxn id="10" idx="1"/>
              </p:cNvCxnSpPr>
              <p:nvPr/>
            </p:nvCxnSpPr>
            <p:spPr>
              <a:xfrm>
                <a:off x="1353849" y="3098342"/>
                <a:ext cx="489750" cy="207110"/>
              </a:xfrm>
              <a:prstGeom prst="straightConnector1">
                <a:avLst/>
              </a:prstGeom>
              <a:ln>
                <a:solidFill>
                  <a:srgbClr val="92D05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3204838" y="2829008"/>
                <a:ext cx="489750" cy="0"/>
              </a:xfrm>
              <a:prstGeom prst="straightConnector1">
                <a:avLst/>
              </a:prstGeom>
              <a:ln>
                <a:solidFill>
                  <a:srgbClr val="92D05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3210758" y="3330603"/>
                <a:ext cx="489750" cy="0"/>
              </a:xfrm>
              <a:prstGeom prst="straightConnector1">
                <a:avLst/>
              </a:prstGeom>
              <a:ln>
                <a:solidFill>
                  <a:srgbClr val="92D05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>
                <a:off x="5033637" y="3330603"/>
                <a:ext cx="489750" cy="0"/>
              </a:xfrm>
              <a:prstGeom prst="straightConnector1">
                <a:avLst/>
              </a:prstGeom>
              <a:ln>
                <a:solidFill>
                  <a:srgbClr val="92D05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>
                <a:stCxn id="16" idx="3"/>
                <a:endCxn id="20" idx="1"/>
              </p:cNvCxnSpPr>
              <p:nvPr/>
            </p:nvCxnSpPr>
            <p:spPr>
              <a:xfrm>
                <a:off x="5039556" y="3311363"/>
                <a:ext cx="483832" cy="491251"/>
              </a:xfrm>
              <a:prstGeom prst="straightConnector1">
                <a:avLst/>
              </a:prstGeom>
              <a:ln>
                <a:solidFill>
                  <a:srgbClr val="92D05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1" name="Group 60"/>
          <p:cNvGrpSpPr/>
          <p:nvPr/>
        </p:nvGrpSpPr>
        <p:grpSpPr>
          <a:xfrm>
            <a:off x="1657167" y="4400428"/>
            <a:ext cx="6013135" cy="1343501"/>
            <a:chOff x="528229" y="3771530"/>
            <a:chExt cx="6013135" cy="1343501"/>
          </a:xfrm>
        </p:grpSpPr>
        <p:sp>
          <p:nvSpPr>
            <p:cNvPr id="22" name="Rectangle 21"/>
            <p:cNvSpPr/>
            <p:nvPr/>
          </p:nvSpPr>
          <p:spPr>
            <a:xfrm>
              <a:off x="5523389" y="4751047"/>
              <a:ext cx="1017975" cy="363984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s-IS" smtClean="0"/>
                <a:t>Tables</a:t>
              </a:r>
              <a:endParaRPr lang="is-IS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528229" y="3771530"/>
              <a:ext cx="6013135" cy="1177801"/>
              <a:chOff x="528229" y="3771530"/>
              <a:chExt cx="6013135" cy="1177801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229" y="4046775"/>
                <a:ext cx="825623" cy="363984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s-IS" smtClean="0"/>
                  <a:t>s2md</a:t>
                </a:r>
                <a:endParaRPr lang="is-I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843601" y="3771530"/>
                <a:ext cx="1361238" cy="363984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s-IS"/>
                  <a:t>D</a:t>
                </a:r>
                <a:r>
                  <a:rPr lang="is-IS" smtClean="0"/>
                  <a:t>ictionary</a:t>
                </a:r>
                <a:endParaRPr lang="is-I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843602" y="4253885"/>
                <a:ext cx="1361238" cy="363984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s-IS" smtClean="0"/>
                  <a:t>Frameworks</a:t>
                </a:r>
                <a:endParaRPr lang="is-I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700508" y="3777441"/>
                <a:ext cx="1339049" cy="363984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s-IS" smtClean="0"/>
                  <a:t>Metric</a:t>
                </a:r>
                <a:endParaRPr lang="is-I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700509" y="4259796"/>
                <a:ext cx="1339049" cy="363984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s-IS" smtClean="0"/>
                  <a:t>Solvency</a:t>
                </a:r>
                <a:endParaRPr lang="is-I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523389" y="4268692"/>
                <a:ext cx="1017975" cy="363984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s-IS" smtClean="0"/>
                  <a:t>Modules</a:t>
                </a:r>
                <a:endParaRPr lang="is-IS"/>
              </a:p>
            </p:txBody>
          </p:sp>
          <p:cxnSp>
            <p:nvCxnSpPr>
              <p:cNvPr id="36" name="Straight Arrow Connector 35"/>
              <p:cNvCxnSpPr>
                <a:stCxn id="7" idx="3"/>
                <a:endCxn id="11" idx="1"/>
              </p:cNvCxnSpPr>
              <p:nvPr/>
            </p:nvCxnSpPr>
            <p:spPr>
              <a:xfrm flipV="1">
                <a:off x="1353852" y="3953522"/>
                <a:ext cx="489749" cy="275245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>
                <a:stCxn id="7" idx="3"/>
                <a:endCxn id="12" idx="1"/>
              </p:cNvCxnSpPr>
              <p:nvPr/>
            </p:nvCxnSpPr>
            <p:spPr>
              <a:xfrm>
                <a:off x="1353852" y="4228767"/>
                <a:ext cx="489750" cy="20711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>
                <a:off x="3210758" y="3959433"/>
                <a:ext cx="489750" cy="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3204838" y="4461028"/>
                <a:ext cx="489750" cy="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>
                <a:off x="5033637" y="4477320"/>
                <a:ext cx="489750" cy="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>
                <a:off x="5039556" y="4458080"/>
                <a:ext cx="483832" cy="491251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9996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Tilvik</a:t>
            </a:r>
            <a:br>
              <a:rPr lang="en-US" smtClean="0"/>
            </a:br>
            <a:r>
              <a:rPr lang="en-US" sz="1600" smtClean="0"/>
              <a:t>Gagnapunktur</a:t>
            </a:r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93" y="1726941"/>
            <a:ext cx="7993406" cy="35552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45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Yfirlit</a:t>
            </a:r>
            <a:endParaRPr lang="is-I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42894"/>
            <a:ext cx="8229600" cy="2545021"/>
          </a:xfrm>
        </p:spPr>
        <p:txBody>
          <a:bodyPr>
            <a:normAutofit/>
          </a:bodyPr>
          <a:lstStyle/>
          <a:p>
            <a:r>
              <a:rPr lang="is-IS" smtClean="0"/>
              <a:t>Almennt um XBRL </a:t>
            </a:r>
          </a:p>
          <a:p>
            <a:r>
              <a:rPr lang="is-IS" smtClean="0"/>
              <a:t>DPM</a:t>
            </a:r>
          </a:p>
          <a:p>
            <a:r>
              <a:rPr lang="is-IS" smtClean="0"/>
              <a:t>XBRL tegundaröðun (e. taxonomy) og tilvik (e. instance)</a:t>
            </a:r>
            <a:endParaRPr lang="is-IS"/>
          </a:p>
          <a:p>
            <a:r>
              <a:rPr lang="is-IS" smtClean="0"/>
              <a:t>XBRL innleiðing FME</a:t>
            </a:r>
          </a:p>
          <a:p>
            <a:r>
              <a:rPr lang="is-IS" smtClean="0"/>
              <a:t>XBRL á Íslandi</a:t>
            </a:r>
          </a:p>
        </p:txBody>
      </p:sp>
    </p:spTree>
    <p:extLst>
      <p:ext uri="{BB962C8B-B14F-4D97-AF65-F5344CB8AC3E}">
        <p14:creationId xmlns:p14="http://schemas.microsoft.com/office/powerpoint/2010/main" val="335352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655"/>
            <a:ext cx="8229599" cy="1003177"/>
          </a:xfrm>
        </p:spPr>
        <p:txBody>
          <a:bodyPr>
            <a:normAutofit/>
          </a:bodyPr>
          <a:lstStyle/>
          <a:p>
            <a:r>
              <a:rPr lang="is-IS" smtClean="0"/>
              <a:t>Tilvik</a:t>
            </a:r>
            <a:br>
              <a:rPr lang="is-IS" smtClean="0"/>
            </a:br>
            <a:r>
              <a:rPr lang="is-IS" sz="1600" smtClean="0"/>
              <a:t>Gagnapunktur á XBRL formi</a:t>
            </a:r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68" y="2082230"/>
            <a:ext cx="7976493" cy="241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4169547" y="3117632"/>
            <a:ext cx="926235" cy="824053"/>
            <a:chOff x="4169547" y="3117632"/>
            <a:chExt cx="926235" cy="824053"/>
          </a:xfrm>
        </p:grpSpPr>
        <p:sp>
          <p:nvSpPr>
            <p:cNvPr id="11" name="Rectangle 10"/>
            <p:cNvSpPr/>
            <p:nvPr/>
          </p:nvSpPr>
          <p:spPr>
            <a:xfrm>
              <a:off x="4169547" y="3117632"/>
              <a:ext cx="793070" cy="33332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s-IS" smtClean="0"/>
                <a:t>Víddir</a:t>
              </a:r>
              <a:endParaRPr lang="is-IS"/>
            </a:p>
          </p:txBody>
        </p:sp>
        <p:cxnSp>
          <p:nvCxnSpPr>
            <p:cNvPr id="18" name="Elbow Connector 17"/>
            <p:cNvCxnSpPr>
              <a:stCxn id="11" idx="3"/>
            </p:cNvCxnSpPr>
            <p:nvPr/>
          </p:nvCxnSpPr>
          <p:spPr>
            <a:xfrm>
              <a:off x="4962617" y="3284297"/>
              <a:ext cx="133165" cy="657388"/>
            </a:xfrm>
            <a:prstGeom prst="bentConnector2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5237826" y="2749324"/>
            <a:ext cx="670264" cy="1192361"/>
            <a:chOff x="5550024" y="2791610"/>
            <a:chExt cx="670264" cy="1192361"/>
          </a:xfrm>
        </p:grpSpPr>
        <p:sp>
          <p:nvSpPr>
            <p:cNvPr id="38" name="Rectangle 37"/>
            <p:cNvSpPr/>
            <p:nvPr/>
          </p:nvSpPr>
          <p:spPr>
            <a:xfrm>
              <a:off x="5550024" y="2791610"/>
              <a:ext cx="537100" cy="33332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s-IS" smtClean="0"/>
                <a:t>Lén</a:t>
              </a:r>
            </a:p>
          </p:txBody>
        </p:sp>
        <p:cxnSp>
          <p:nvCxnSpPr>
            <p:cNvPr id="45" name="Elbow Connector 44"/>
            <p:cNvCxnSpPr>
              <a:stCxn id="38" idx="3"/>
            </p:cNvCxnSpPr>
            <p:nvPr/>
          </p:nvCxnSpPr>
          <p:spPr>
            <a:xfrm>
              <a:off x="6087124" y="2958275"/>
              <a:ext cx="133164" cy="1025696"/>
            </a:xfrm>
            <a:prstGeom prst="bentConnector2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6143348" y="2665993"/>
            <a:ext cx="1253231" cy="1275691"/>
            <a:chOff x="6143348" y="2665993"/>
            <a:chExt cx="1253231" cy="1275691"/>
          </a:xfrm>
        </p:grpSpPr>
        <p:sp>
          <p:nvSpPr>
            <p:cNvPr id="46" name="Rectangle 45"/>
            <p:cNvSpPr/>
            <p:nvPr/>
          </p:nvSpPr>
          <p:spPr>
            <a:xfrm>
              <a:off x="6347534" y="2665993"/>
              <a:ext cx="1049045" cy="33332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s-IS" smtClean="0"/>
                <a:t>Meðlimir</a:t>
              </a:r>
              <a:endParaRPr lang="is-IS"/>
            </a:p>
          </p:txBody>
        </p:sp>
        <p:cxnSp>
          <p:nvCxnSpPr>
            <p:cNvPr id="33" name="Elbow Connector 32"/>
            <p:cNvCxnSpPr>
              <a:stCxn id="46" idx="1"/>
            </p:cNvCxnSpPr>
            <p:nvPr/>
          </p:nvCxnSpPr>
          <p:spPr>
            <a:xfrm rot="10800000" flipV="1">
              <a:off x="6143348" y="2832657"/>
              <a:ext cx="204187" cy="1109027"/>
            </a:xfrm>
            <a:prstGeom prst="bentConnector2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2" name="Group 3081"/>
          <p:cNvGrpSpPr/>
          <p:nvPr/>
        </p:nvGrpSpPr>
        <p:grpSpPr>
          <a:xfrm>
            <a:off x="7396579" y="3428837"/>
            <a:ext cx="1469947" cy="1831595"/>
            <a:chOff x="7396579" y="3428837"/>
            <a:chExt cx="1469947" cy="1831595"/>
          </a:xfrm>
        </p:grpSpPr>
        <p:sp>
          <p:nvSpPr>
            <p:cNvPr id="52" name="Right Brace 51"/>
            <p:cNvSpPr/>
            <p:nvPr/>
          </p:nvSpPr>
          <p:spPr>
            <a:xfrm>
              <a:off x="8398276" y="3428837"/>
              <a:ext cx="288523" cy="690402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7396579" y="3774042"/>
              <a:ext cx="1469947" cy="1486390"/>
              <a:chOff x="7396579" y="3774042"/>
              <a:chExt cx="1469947" cy="148639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7396579" y="4773848"/>
                <a:ext cx="1336783" cy="48658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s-IS" smtClean="0"/>
                  <a:t>Sundurliðun mælingu</a:t>
                </a:r>
              </a:p>
            </p:txBody>
          </p:sp>
          <p:cxnSp>
            <p:nvCxnSpPr>
              <p:cNvPr id="61" name="Elbow Connector 60"/>
              <p:cNvCxnSpPr>
                <a:stCxn id="60" idx="3"/>
              </p:cNvCxnSpPr>
              <p:nvPr/>
            </p:nvCxnSpPr>
            <p:spPr>
              <a:xfrm flipV="1">
                <a:off x="8733362" y="3774042"/>
                <a:ext cx="133164" cy="1243098"/>
              </a:xfrm>
              <a:prstGeom prst="bentConnector2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3" name="Group 82"/>
          <p:cNvGrpSpPr/>
          <p:nvPr/>
        </p:nvGrpSpPr>
        <p:grpSpPr>
          <a:xfrm>
            <a:off x="114579" y="2082230"/>
            <a:ext cx="754394" cy="2205685"/>
            <a:chOff x="114579" y="2082230"/>
            <a:chExt cx="754394" cy="2205685"/>
          </a:xfrm>
        </p:grpSpPr>
        <p:sp>
          <p:nvSpPr>
            <p:cNvPr id="3073" name="Left Brace 3072"/>
            <p:cNvSpPr/>
            <p:nvPr/>
          </p:nvSpPr>
          <p:spPr>
            <a:xfrm>
              <a:off x="644765" y="2082230"/>
              <a:ext cx="224208" cy="2205685"/>
            </a:xfrm>
            <a:prstGeom prst="leftBrac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71" name="Rectangle 70"/>
            <p:cNvSpPr/>
            <p:nvPr/>
          </p:nvSpPr>
          <p:spPr>
            <a:xfrm rot="16200000">
              <a:off x="-283836" y="3018407"/>
              <a:ext cx="1130159" cy="333329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s-IS" smtClean="0"/>
                <a:t>Samhengi</a:t>
              </a:r>
              <a:endParaRPr lang="is-IS"/>
            </a:p>
          </p:txBody>
        </p:sp>
      </p:grpSp>
      <p:grpSp>
        <p:nvGrpSpPr>
          <p:cNvPr id="3081" name="Group 3080"/>
          <p:cNvGrpSpPr/>
          <p:nvPr/>
        </p:nvGrpSpPr>
        <p:grpSpPr>
          <a:xfrm>
            <a:off x="123873" y="4143120"/>
            <a:ext cx="745100" cy="1218995"/>
            <a:chOff x="123873" y="4143120"/>
            <a:chExt cx="745100" cy="1218995"/>
          </a:xfrm>
        </p:grpSpPr>
        <p:sp>
          <p:nvSpPr>
            <p:cNvPr id="75" name="Rectangle 74"/>
            <p:cNvSpPr/>
            <p:nvPr/>
          </p:nvSpPr>
          <p:spPr>
            <a:xfrm rot="16200000">
              <a:off x="-318960" y="4585953"/>
              <a:ext cx="1218995" cy="333329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s-IS" smtClean="0"/>
                <a:t>Staðreynd</a:t>
              </a:r>
              <a:endParaRPr lang="is-IS"/>
            </a:p>
          </p:txBody>
        </p:sp>
        <p:cxnSp>
          <p:nvCxnSpPr>
            <p:cNvPr id="3080" name="Straight Arrow Connector 3079"/>
            <p:cNvCxnSpPr/>
            <p:nvPr/>
          </p:nvCxnSpPr>
          <p:spPr>
            <a:xfrm flipH="1">
              <a:off x="550416" y="4454302"/>
              <a:ext cx="31855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3539232" y="4500978"/>
            <a:ext cx="1260631" cy="1439843"/>
            <a:chOff x="3539232" y="4500978"/>
            <a:chExt cx="1260631" cy="1439843"/>
          </a:xfrm>
        </p:grpSpPr>
        <p:sp>
          <p:nvSpPr>
            <p:cNvPr id="31" name="Rectangle 30"/>
            <p:cNvSpPr/>
            <p:nvPr/>
          </p:nvSpPr>
          <p:spPr>
            <a:xfrm>
              <a:off x="3539232" y="5607492"/>
              <a:ext cx="1260631" cy="33332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s-IS" smtClean="0"/>
                <a:t>Nákvæmni</a:t>
              </a:r>
              <a:endParaRPr lang="is-IS"/>
            </a:p>
          </p:txBody>
        </p:sp>
        <p:cxnSp>
          <p:nvCxnSpPr>
            <p:cNvPr id="19" name="Straight Connector 18"/>
            <p:cNvCxnSpPr>
              <a:stCxn id="31" idx="0"/>
            </p:cNvCxnSpPr>
            <p:nvPr/>
          </p:nvCxnSpPr>
          <p:spPr>
            <a:xfrm flipH="1" flipV="1">
              <a:off x="4169547" y="4500978"/>
              <a:ext cx="1" cy="11065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2355541" y="4500980"/>
            <a:ext cx="1106752" cy="1108293"/>
            <a:chOff x="2355541" y="4500980"/>
            <a:chExt cx="1106752" cy="1108293"/>
          </a:xfrm>
        </p:grpSpPr>
        <p:sp>
          <p:nvSpPr>
            <p:cNvPr id="49" name="Rectangle 48"/>
            <p:cNvSpPr/>
            <p:nvPr/>
          </p:nvSpPr>
          <p:spPr>
            <a:xfrm>
              <a:off x="2355541" y="5114957"/>
              <a:ext cx="1106752" cy="49431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s-IS" smtClean="0"/>
                <a:t>Tilvísun í samhengi</a:t>
              </a:r>
              <a:endParaRPr lang="is-IS"/>
            </a:p>
          </p:txBody>
        </p:sp>
        <p:cxnSp>
          <p:nvCxnSpPr>
            <p:cNvPr id="51" name="Straight Connector 50"/>
            <p:cNvCxnSpPr>
              <a:stCxn id="49" idx="0"/>
            </p:cNvCxnSpPr>
            <p:nvPr/>
          </p:nvCxnSpPr>
          <p:spPr>
            <a:xfrm flipV="1">
              <a:off x="2908917" y="4500980"/>
              <a:ext cx="1" cy="61397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4685190" y="4500979"/>
            <a:ext cx="1260631" cy="1092782"/>
            <a:chOff x="4685190" y="4500979"/>
            <a:chExt cx="1260631" cy="1092782"/>
          </a:xfrm>
        </p:grpSpPr>
        <p:sp>
          <p:nvSpPr>
            <p:cNvPr id="32" name="Rectangle 31"/>
            <p:cNvSpPr/>
            <p:nvPr/>
          </p:nvSpPr>
          <p:spPr>
            <a:xfrm>
              <a:off x="4685190" y="5260432"/>
              <a:ext cx="1260631" cy="33332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s-IS" smtClean="0"/>
                <a:t>Eining</a:t>
              </a:r>
              <a:endParaRPr lang="is-IS"/>
            </a:p>
          </p:txBody>
        </p:sp>
        <p:cxnSp>
          <p:nvCxnSpPr>
            <p:cNvPr id="54" name="Straight Connector 53"/>
            <p:cNvCxnSpPr>
              <a:stCxn id="32" idx="0"/>
            </p:cNvCxnSpPr>
            <p:nvPr/>
          </p:nvCxnSpPr>
          <p:spPr>
            <a:xfrm flipH="1" flipV="1">
              <a:off x="5315505" y="4500979"/>
              <a:ext cx="1" cy="75945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1269505" y="4500978"/>
            <a:ext cx="945473" cy="648952"/>
            <a:chOff x="1269505" y="4500978"/>
            <a:chExt cx="945473" cy="648952"/>
          </a:xfrm>
        </p:grpSpPr>
        <p:sp>
          <p:nvSpPr>
            <p:cNvPr id="53" name="Rectangle 52"/>
            <p:cNvSpPr/>
            <p:nvPr/>
          </p:nvSpPr>
          <p:spPr>
            <a:xfrm>
              <a:off x="1269505" y="4816601"/>
              <a:ext cx="945473" cy="33332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s-IS" smtClean="0"/>
                <a:t>Mæling</a:t>
              </a:r>
              <a:endParaRPr lang="is-IS"/>
            </a:p>
          </p:txBody>
        </p:sp>
        <p:cxnSp>
          <p:nvCxnSpPr>
            <p:cNvPr id="62" name="Straight Connector 61"/>
            <p:cNvCxnSpPr>
              <a:stCxn id="53" idx="0"/>
            </p:cNvCxnSpPr>
            <p:nvPr/>
          </p:nvCxnSpPr>
          <p:spPr>
            <a:xfrm flipV="1">
              <a:off x="1742242" y="4500978"/>
              <a:ext cx="0" cy="3156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5717218" y="4518095"/>
            <a:ext cx="1260631" cy="710316"/>
            <a:chOff x="5717218" y="4518095"/>
            <a:chExt cx="1260631" cy="710316"/>
          </a:xfrm>
        </p:grpSpPr>
        <p:sp>
          <p:nvSpPr>
            <p:cNvPr id="34" name="Rectangle 33"/>
            <p:cNvSpPr/>
            <p:nvPr/>
          </p:nvSpPr>
          <p:spPr>
            <a:xfrm>
              <a:off x="5717218" y="4895082"/>
              <a:ext cx="1260631" cy="33332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s-IS" smtClean="0"/>
                <a:t>Gildi</a:t>
              </a:r>
              <a:endParaRPr lang="is-IS"/>
            </a:p>
          </p:txBody>
        </p:sp>
        <p:cxnSp>
          <p:nvCxnSpPr>
            <p:cNvPr id="70" name="Straight Connector 69"/>
            <p:cNvCxnSpPr>
              <a:stCxn id="34" idx="0"/>
            </p:cNvCxnSpPr>
            <p:nvPr/>
          </p:nvCxnSpPr>
          <p:spPr>
            <a:xfrm flipV="1">
              <a:off x="6347534" y="4518095"/>
              <a:ext cx="0" cy="3769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8" name="Group 3077"/>
          <p:cNvGrpSpPr/>
          <p:nvPr/>
        </p:nvGrpSpPr>
        <p:grpSpPr>
          <a:xfrm>
            <a:off x="2290439" y="1915565"/>
            <a:ext cx="1322773" cy="445898"/>
            <a:chOff x="2290439" y="1915565"/>
            <a:chExt cx="1322773" cy="445898"/>
          </a:xfrm>
        </p:grpSpPr>
        <p:sp>
          <p:nvSpPr>
            <p:cNvPr id="35" name="Rectangle 34"/>
            <p:cNvSpPr/>
            <p:nvPr/>
          </p:nvSpPr>
          <p:spPr>
            <a:xfrm>
              <a:off x="2908917" y="1915565"/>
              <a:ext cx="704295" cy="33332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s-IS" smtClean="0"/>
                <a:t>Aðili</a:t>
              </a:r>
              <a:endParaRPr lang="is-IS"/>
            </a:p>
          </p:txBody>
        </p:sp>
        <p:cxnSp>
          <p:nvCxnSpPr>
            <p:cNvPr id="73" name="Elbow Connector 72"/>
            <p:cNvCxnSpPr/>
            <p:nvPr/>
          </p:nvCxnSpPr>
          <p:spPr>
            <a:xfrm rot="10800000" flipV="1">
              <a:off x="2290439" y="2248893"/>
              <a:ext cx="975066" cy="112570"/>
            </a:xfrm>
            <a:prstGeom prst="bentConnector3">
              <a:avLst>
                <a:gd name="adj1" fmla="val -76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3" name="Group 3082"/>
          <p:cNvGrpSpPr/>
          <p:nvPr/>
        </p:nvGrpSpPr>
        <p:grpSpPr>
          <a:xfrm>
            <a:off x="2355544" y="1915564"/>
            <a:ext cx="2673655" cy="964763"/>
            <a:chOff x="2355544" y="1915564"/>
            <a:chExt cx="2673655" cy="964763"/>
          </a:xfrm>
        </p:grpSpPr>
        <p:sp>
          <p:nvSpPr>
            <p:cNvPr id="36" name="Rectangle 35"/>
            <p:cNvSpPr/>
            <p:nvPr/>
          </p:nvSpPr>
          <p:spPr>
            <a:xfrm>
              <a:off x="4054874" y="1915564"/>
              <a:ext cx="974325" cy="33332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s-IS" smtClean="0"/>
                <a:t>Tími</a:t>
              </a:r>
              <a:endParaRPr lang="is-IS"/>
            </a:p>
          </p:txBody>
        </p:sp>
        <p:cxnSp>
          <p:nvCxnSpPr>
            <p:cNvPr id="86" name="Elbow Connector 85"/>
            <p:cNvCxnSpPr>
              <a:stCxn id="36" idx="2"/>
            </p:cNvCxnSpPr>
            <p:nvPr/>
          </p:nvCxnSpPr>
          <p:spPr>
            <a:xfrm rot="5400000">
              <a:off x="3133073" y="1471363"/>
              <a:ext cx="631435" cy="2186494"/>
            </a:xfrm>
            <a:prstGeom prst="bentConnector2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760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Gagnapunktur: víddir og meðlimir léns</a:t>
            </a:r>
            <a:endParaRPr lang="is-I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8169307"/>
              </p:ext>
            </p:extLst>
          </p:nvPr>
        </p:nvGraphicFramePr>
        <p:xfrm>
          <a:off x="457199" y="1606812"/>
          <a:ext cx="8229600" cy="272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717"/>
                <a:gridCol w="2689933"/>
                <a:gridCol w="255455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is-IS" sz="1400" smtClean="0"/>
                        <a:t>Tegund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smtClean="0"/>
                        <a:t>Vídd (kóði/miði)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smtClean="0"/>
                        <a:t>Lén</a:t>
                      </a:r>
                      <a:r>
                        <a:rPr lang="is-IS" sz="1400" baseline="0" smtClean="0"/>
                        <a:t> (kóði/miði)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err="1" smtClean="0"/>
                        <a:t>Meðl</a:t>
                      </a:r>
                      <a:r>
                        <a:rPr lang="is-IS" sz="1400" smtClean="0"/>
                        <a:t>.(kóði/miði)</a:t>
                      </a:r>
                      <a:endParaRPr lang="en-US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sz="1400" err="1" smtClean="0"/>
                        <a:t>Explicit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smtClean="0"/>
                        <a:t>MCY/Main</a:t>
                      </a:r>
                      <a:r>
                        <a:rPr lang="is-IS" sz="1400" baseline="0" smtClean="0"/>
                        <a:t> Category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smtClean="0"/>
                        <a:t>MC/Main</a:t>
                      </a:r>
                      <a:r>
                        <a:rPr lang="is-IS" sz="1400" baseline="0" smtClean="0"/>
                        <a:t> Category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smtClean="0"/>
                        <a:t>x342/Grandfathered</a:t>
                      </a:r>
                      <a:r>
                        <a:rPr lang="is-IS" sz="1400" baseline="0" smtClean="0"/>
                        <a:t> instruments not constituting state aid</a:t>
                      </a:r>
                      <a:endParaRPr lang="en-US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sz="1400" err="1" smtClean="0"/>
                        <a:t>Explicit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smtClean="0"/>
                        <a:t>COI/Callability</a:t>
                      </a:r>
                      <a:r>
                        <a:rPr lang="is-IS" sz="1400" baseline="0" smtClean="0"/>
                        <a:t> of the instruments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smtClean="0"/>
                        <a:t>CI/Callability</a:t>
                      </a:r>
                      <a:r>
                        <a:rPr lang="is-IS" sz="1400" baseline="0" smtClean="0"/>
                        <a:t> of instruments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smtClean="0"/>
                        <a:t>x4/Instruments</a:t>
                      </a:r>
                      <a:r>
                        <a:rPr lang="is-IS" sz="1400" baseline="0" smtClean="0"/>
                        <a:t> with a call or an incentive to redeem</a:t>
                      </a:r>
                      <a:endParaRPr lang="en-US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sz="1400" err="1" smtClean="0"/>
                        <a:t>Explicit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smtClean="0"/>
                        <a:t>TOF/Transitionally</a:t>
                      </a:r>
                      <a:r>
                        <a:rPr lang="is-IS" sz="1400" baseline="0" smtClean="0"/>
                        <a:t> treated as Own Funds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smtClean="0"/>
                        <a:t>OF/Computability</a:t>
                      </a:r>
                      <a:r>
                        <a:rPr lang="is-IS" sz="1400" baseline="0" smtClean="0"/>
                        <a:t> in own funds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noProof="1" smtClean="0"/>
                        <a:t>x1/AT1</a:t>
                      </a:r>
                      <a:r>
                        <a:rPr lang="is-IS" sz="1400" baseline="0" noProof="1" smtClean="0"/>
                        <a:t> Capability</a:t>
                      </a:r>
                      <a:endParaRPr lang="en-US" sz="1400" noProof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sz="1400" smtClean="0"/>
                        <a:t>Primary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i="0" smtClean="0"/>
                        <a:t>ATY/Metric</a:t>
                      </a:r>
                      <a:endParaRPr lang="en-US" sz="140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smtClean="0"/>
                        <a:t>AT/Metric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smtClean="0"/>
                        <a:t>mi53/Carrying</a:t>
                      </a:r>
                      <a:r>
                        <a:rPr lang="is-IS" sz="1400" baseline="0" smtClean="0"/>
                        <a:t> amount</a:t>
                      </a:r>
                      <a:endParaRPr lang="en-US" sz="140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62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Yfirlit</a:t>
            </a:r>
            <a:br>
              <a:rPr lang="is-IS" smtClean="0"/>
            </a:br>
            <a:r>
              <a:rPr lang="is-IS" sz="1600" smtClean="0"/>
              <a:t>Tenging DPM og XBRL</a:t>
            </a:r>
            <a:endParaRPr lang="is-I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658" y="4991749"/>
            <a:ext cx="1826764" cy="1304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71" y="2025302"/>
            <a:ext cx="1912188" cy="1379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659" y="1833697"/>
            <a:ext cx="1962989" cy="176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308" y="4517170"/>
            <a:ext cx="1951445" cy="120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4534"/>
            <a:ext cx="1375133" cy="192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38571" y="1464365"/>
            <a:ext cx="191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smtClean="0"/>
              <a:t>Data Point Model</a:t>
            </a:r>
            <a:endParaRPr lang="is-IS" b="1"/>
          </a:p>
        </p:txBody>
      </p:sp>
      <p:sp>
        <p:nvSpPr>
          <p:cNvPr id="11" name="TextBox 10"/>
          <p:cNvSpPr txBox="1"/>
          <p:nvPr/>
        </p:nvSpPr>
        <p:spPr>
          <a:xfrm>
            <a:off x="6540964" y="1464365"/>
            <a:ext cx="2194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b="1" smtClean="0"/>
              <a:t>XBRL tegundaröðun</a:t>
            </a:r>
            <a:endParaRPr lang="is-IS" b="1"/>
          </a:p>
        </p:txBody>
      </p:sp>
      <p:sp>
        <p:nvSpPr>
          <p:cNvPr id="12" name="TextBox 11"/>
          <p:cNvSpPr txBox="1"/>
          <p:nvPr/>
        </p:nvSpPr>
        <p:spPr>
          <a:xfrm>
            <a:off x="2766309" y="4147838"/>
            <a:ext cx="2341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b="1" smtClean="0"/>
              <a:t>XBRL tilvik</a:t>
            </a:r>
            <a:endParaRPr lang="is-IS" b="1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08762" y="2714944"/>
            <a:ext cx="146353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193128" y="2713320"/>
            <a:ext cx="146353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67607" y="2742599"/>
            <a:ext cx="1345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600"/>
              <a:t>s</a:t>
            </a:r>
            <a:r>
              <a:rPr lang="is-IS" sz="1600" smtClean="0"/>
              <a:t>ett fram í</a:t>
            </a:r>
            <a:endParaRPr lang="is-IS" sz="1600"/>
          </a:p>
        </p:txBody>
      </p:sp>
      <p:sp>
        <p:nvSpPr>
          <p:cNvPr id="18" name="TextBox 17"/>
          <p:cNvSpPr txBox="1"/>
          <p:nvPr/>
        </p:nvSpPr>
        <p:spPr>
          <a:xfrm>
            <a:off x="5180149" y="2742599"/>
            <a:ext cx="1345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600"/>
              <a:t>b</a:t>
            </a:r>
            <a:r>
              <a:rPr lang="is-IS" sz="1600" smtClean="0"/>
              <a:t>reytt í</a:t>
            </a:r>
            <a:endParaRPr lang="is-IS" sz="1600"/>
          </a:p>
        </p:txBody>
      </p:sp>
      <p:cxnSp>
        <p:nvCxnSpPr>
          <p:cNvPr id="10" name="Straight Arrow Connector 9"/>
          <p:cNvCxnSpPr>
            <a:stCxn id="1027" idx="2"/>
          </p:cNvCxnSpPr>
          <p:nvPr/>
        </p:nvCxnSpPr>
        <p:spPr>
          <a:xfrm flipH="1">
            <a:off x="5326602" y="3596191"/>
            <a:ext cx="2311552" cy="13955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9699787">
            <a:off x="5738437" y="4003449"/>
            <a:ext cx="1345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600"/>
              <a:t>s</a:t>
            </a:r>
            <a:r>
              <a:rPr lang="is-IS" sz="1600" smtClean="0"/>
              <a:t>egir til um</a:t>
            </a:r>
            <a:endParaRPr lang="is-IS" sz="1600"/>
          </a:p>
        </p:txBody>
      </p:sp>
      <p:sp>
        <p:nvSpPr>
          <p:cNvPr id="4" name="Rectangle 3"/>
          <p:cNvSpPr/>
          <p:nvPr/>
        </p:nvSpPr>
        <p:spPr>
          <a:xfrm>
            <a:off x="461639" y="1754534"/>
            <a:ext cx="1351562" cy="16907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mtClean="0"/>
              <a:t>Gagna-grunnur</a:t>
            </a:r>
            <a:endParaRPr lang="is-IS"/>
          </a:p>
        </p:txBody>
      </p:sp>
      <p:sp>
        <p:nvSpPr>
          <p:cNvPr id="9" name="Rectangle 8"/>
          <p:cNvSpPr/>
          <p:nvPr/>
        </p:nvSpPr>
        <p:spPr>
          <a:xfrm>
            <a:off x="2030060" y="2805787"/>
            <a:ext cx="1020932" cy="2402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mtClean="0"/>
              <a:t>mappað</a:t>
            </a:r>
            <a:endParaRPr lang="is-IS"/>
          </a:p>
        </p:txBody>
      </p:sp>
      <p:grpSp>
        <p:nvGrpSpPr>
          <p:cNvPr id="19" name="Group 18"/>
          <p:cNvGrpSpPr/>
          <p:nvPr/>
        </p:nvGrpSpPr>
        <p:grpSpPr>
          <a:xfrm>
            <a:off x="3625800" y="3426574"/>
            <a:ext cx="1091953" cy="717125"/>
            <a:chOff x="3927987" y="3478483"/>
            <a:chExt cx="1091953" cy="717125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3927987" y="3478483"/>
              <a:ext cx="8878" cy="7171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3999008" y="3675354"/>
              <a:ext cx="1020932" cy="2402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s-IS"/>
                <a:t>b</a:t>
              </a:r>
              <a:r>
                <a:rPr lang="is-IS" smtClean="0"/>
                <a:t>úa til</a:t>
              </a:r>
              <a:endParaRPr lang="is-IS"/>
            </a:p>
          </p:txBody>
        </p:sp>
      </p:grpSp>
      <p:sp>
        <p:nvSpPr>
          <p:cNvPr id="27" name="Rectangle 26"/>
          <p:cNvSpPr/>
          <p:nvPr/>
        </p:nvSpPr>
        <p:spPr>
          <a:xfrm rot="19743432">
            <a:off x="5843877" y="4052576"/>
            <a:ext cx="1020932" cy="2402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mtClean="0"/>
              <a:t>búa til</a:t>
            </a:r>
            <a:endParaRPr lang="is-IS"/>
          </a:p>
        </p:txBody>
      </p:sp>
      <p:grpSp>
        <p:nvGrpSpPr>
          <p:cNvPr id="23" name="Group 22"/>
          <p:cNvGrpSpPr/>
          <p:nvPr/>
        </p:nvGrpSpPr>
        <p:grpSpPr>
          <a:xfrm>
            <a:off x="4833447" y="3422375"/>
            <a:ext cx="1823211" cy="1090596"/>
            <a:chOff x="4833447" y="3422375"/>
            <a:chExt cx="1823211" cy="1090596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4833447" y="3422375"/>
              <a:ext cx="1823211" cy="10905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 rot="19743432">
              <a:off x="5076530" y="3676978"/>
              <a:ext cx="1285231" cy="2402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s-IS"/>
                <a:t>s</a:t>
              </a:r>
              <a:r>
                <a:rPr lang="is-IS" smtClean="0"/>
                <a:t>annprófun</a:t>
              </a:r>
              <a:endParaRPr lang="is-IS"/>
            </a:p>
          </p:txBody>
        </p:sp>
      </p:grpSp>
    </p:spTree>
    <p:extLst>
      <p:ext uri="{BB962C8B-B14F-4D97-AF65-F5344CB8AC3E}">
        <p14:creationId xmlns:p14="http://schemas.microsoft.com/office/powerpoint/2010/main" val="389674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 animBg="1"/>
      <p:bldP spid="9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4854" y="2715997"/>
            <a:ext cx="8229599" cy="1143000"/>
          </a:xfrm>
        </p:spPr>
        <p:txBody>
          <a:bodyPr/>
          <a:lstStyle/>
          <a:p>
            <a:pPr algn="ctr"/>
            <a:r>
              <a:rPr lang="is-IS" smtClean="0"/>
              <a:t>XBRL innleiðing FME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1862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XBRL innleiðing FME	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smtClean="0"/>
              <a:t>Greiningar- og rýnivinna síðan síðastliðið sumar</a:t>
            </a:r>
          </a:p>
          <a:p>
            <a:r>
              <a:rPr lang="is-IS" smtClean="0"/>
              <a:t>XBRL vélar kannaðar</a:t>
            </a:r>
          </a:p>
          <a:p>
            <a:pPr lvl="1"/>
            <a:r>
              <a:rPr lang="is-IS" smtClean="0"/>
              <a:t>Altova, Fujitsu, Arelle</a:t>
            </a:r>
          </a:p>
          <a:p>
            <a:r>
              <a:rPr lang="is-IS" smtClean="0"/>
              <a:t>Okkar lausn byggist á lausn frá finnska fjármálaeftirlitinu</a:t>
            </a:r>
          </a:p>
          <a:p>
            <a:pPr lvl="1"/>
            <a:r>
              <a:rPr lang="is-IS" smtClean="0"/>
              <a:t>Innlestrarpakki kallar á XBRL hugbúnað til að sannprófa og les XBRL tilvik í „stage“ grunn hafi það staðist sannprófunina</a:t>
            </a:r>
          </a:p>
          <a:p>
            <a:pPr lvl="1"/>
            <a:r>
              <a:rPr lang="is-IS" smtClean="0"/>
              <a:t>Gildi færð úr „stage“ grunni yfir í annan grunn sem inniheldur m.a. töflur úr EBA grunni</a:t>
            </a:r>
          </a:p>
          <a:p>
            <a:r>
              <a:rPr lang="is-IS" smtClean="0"/>
              <a:t>Næstu skref </a:t>
            </a:r>
          </a:p>
          <a:p>
            <a:pPr lvl="1"/>
            <a:r>
              <a:rPr lang="is-IS" smtClean="0"/>
              <a:t>Tengja við skýrsluskilakerfi</a:t>
            </a:r>
          </a:p>
          <a:p>
            <a:pPr lvl="1"/>
            <a:r>
              <a:rPr lang="is-IS" smtClean="0"/>
              <a:t>Tengja við vöruhús gagna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6192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XBRL innleiðing FME</a:t>
            </a:r>
            <a:br>
              <a:rPr lang="is-IS" smtClean="0"/>
            </a:br>
            <a:r>
              <a:rPr lang="is-IS" sz="1600" smtClean="0"/>
              <a:t>Lausn FME</a:t>
            </a:r>
            <a:endParaRPr lang="is-I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814" y="4561979"/>
            <a:ext cx="1935240" cy="136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014" y="1939422"/>
            <a:ext cx="938004" cy="93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1" y="2018590"/>
            <a:ext cx="1826764" cy="1304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885" y="1858258"/>
            <a:ext cx="611299" cy="624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341" y="2877426"/>
            <a:ext cx="615053" cy="606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40964" y="1464365"/>
            <a:ext cx="2194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b="1" smtClean="0"/>
              <a:t>DPM stage</a:t>
            </a:r>
            <a:endParaRPr lang="is-IS" b="1"/>
          </a:p>
        </p:txBody>
      </p:sp>
      <p:sp>
        <p:nvSpPr>
          <p:cNvPr id="10" name="TextBox 9"/>
          <p:cNvSpPr txBox="1"/>
          <p:nvPr/>
        </p:nvSpPr>
        <p:spPr>
          <a:xfrm>
            <a:off x="3332245" y="4107608"/>
            <a:ext cx="2194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b="1" smtClean="0"/>
              <a:t>DPM</a:t>
            </a:r>
            <a:endParaRPr lang="is-IS" b="1"/>
          </a:p>
        </p:txBody>
      </p:sp>
      <p:sp>
        <p:nvSpPr>
          <p:cNvPr id="11" name="TextBox 10"/>
          <p:cNvSpPr txBox="1"/>
          <p:nvPr/>
        </p:nvSpPr>
        <p:spPr>
          <a:xfrm>
            <a:off x="3496801" y="1464365"/>
            <a:ext cx="2194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b="1" smtClean="0"/>
              <a:t>XBRL sannprófun</a:t>
            </a:r>
            <a:endParaRPr lang="is-IS" b="1"/>
          </a:p>
        </p:txBody>
      </p:sp>
      <p:sp>
        <p:nvSpPr>
          <p:cNvPr id="12" name="TextBox 11"/>
          <p:cNvSpPr txBox="1"/>
          <p:nvPr/>
        </p:nvSpPr>
        <p:spPr>
          <a:xfrm>
            <a:off x="359904" y="1464365"/>
            <a:ext cx="2194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b="1" smtClean="0"/>
              <a:t>XBRL tilvik</a:t>
            </a:r>
            <a:endParaRPr lang="is-IS" b="1"/>
          </a:p>
        </p:txBody>
      </p:sp>
      <p:sp>
        <p:nvSpPr>
          <p:cNvPr id="4" name="Left Brace 3"/>
          <p:cNvSpPr/>
          <p:nvPr/>
        </p:nvSpPr>
        <p:spPr>
          <a:xfrm>
            <a:off x="3755939" y="1858258"/>
            <a:ext cx="302318" cy="162549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554282" y="2671007"/>
            <a:ext cx="1085563" cy="9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370475" y="2708149"/>
            <a:ext cx="1345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600" smtClean="0"/>
              <a:t>innlestur</a:t>
            </a:r>
            <a:endParaRPr lang="is-IS" sz="160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580861" y="2133458"/>
            <a:ext cx="1085563" cy="9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397054" y="2170600"/>
            <a:ext cx="1345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600" smtClean="0"/>
              <a:t>ETL</a:t>
            </a:r>
            <a:endParaRPr lang="is-IS" sz="160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5301850" y="2967274"/>
            <a:ext cx="2050149" cy="15947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19335519">
            <a:off x="5654004" y="3426072"/>
            <a:ext cx="1345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600" smtClean="0"/>
              <a:t>ETL</a:t>
            </a:r>
            <a:endParaRPr lang="is-IS" sz="160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5580861" y="4724217"/>
            <a:ext cx="873205" cy="24727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589921" y="5371173"/>
            <a:ext cx="864145" cy="17737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418554" y="4568052"/>
            <a:ext cx="1345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smtClean="0">
                <a:solidFill>
                  <a:schemeClr val="bg1">
                    <a:lumMod val="65000"/>
                  </a:schemeClr>
                </a:solidFill>
              </a:rPr>
              <a:t>XBRL tilvik</a:t>
            </a:r>
            <a:endParaRPr lang="is-IS" sz="16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54066" y="5369306"/>
            <a:ext cx="1455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smtClean="0">
                <a:solidFill>
                  <a:schemeClr val="bg1">
                    <a:lumMod val="65000"/>
                  </a:schemeClr>
                </a:solidFill>
              </a:rPr>
              <a:t>Vöruhús gagna</a:t>
            </a:r>
            <a:endParaRPr lang="is-IS" sz="16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54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XBRL innleiðing FME</a:t>
            </a:r>
            <a:br>
              <a:rPr lang="is-IS"/>
            </a:br>
            <a:r>
              <a:rPr lang="is-IS" sz="1600" smtClean="0"/>
              <a:t>Kröfur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/>
              <a:t>Hvers er vænst af EA? </a:t>
            </a:r>
          </a:p>
          <a:p>
            <a:pPr lvl="1"/>
            <a:r>
              <a:rPr lang="is-IS"/>
              <a:t>Að skila inn </a:t>
            </a:r>
            <a:r>
              <a:rPr lang="is-IS" b="1" smtClean="0"/>
              <a:t>sannprófuðum</a:t>
            </a:r>
            <a:r>
              <a:rPr lang="is-IS" smtClean="0"/>
              <a:t> gögnum </a:t>
            </a:r>
            <a:r>
              <a:rPr lang="is-IS"/>
              <a:t>á XBRL </a:t>
            </a:r>
            <a:r>
              <a:rPr lang="is-IS" smtClean="0"/>
              <a:t>formi</a:t>
            </a:r>
          </a:p>
          <a:p>
            <a:pPr lvl="1"/>
            <a:r>
              <a:rPr lang="is-IS"/>
              <a:t>TEST umhverfi tilbúið í júní 2014</a:t>
            </a:r>
          </a:p>
          <a:p>
            <a:pPr lvl="1"/>
            <a:r>
              <a:rPr lang="is-IS"/>
              <a:t>D</a:t>
            </a:r>
            <a:r>
              <a:rPr lang="is-IS" smtClean="0"/>
              <a:t>agsetningar</a:t>
            </a:r>
            <a:endParaRPr lang="is-I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71336"/>
              </p:ext>
            </p:extLst>
          </p:nvPr>
        </p:nvGraphicFramePr>
        <p:xfrm>
          <a:off x="1012055" y="3296821"/>
          <a:ext cx="6696722" cy="2491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4007"/>
                <a:gridCol w="1722268"/>
                <a:gridCol w="1196267"/>
                <a:gridCol w="1674180"/>
              </a:tblGrid>
              <a:tr h="751003">
                <a:tc>
                  <a:txBody>
                    <a:bodyPr/>
                    <a:lstStyle/>
                    <a:p>
                      <a:pPr algn="ctr"/>
                      <a:r>
                        <a:rPr lang="is-IS" smtClean="0"/>
                        <a:t>Uppgjörsdagsetning</a:t>
                      </a:r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mtClean="0"/>
                        <a:t>Skiladagsetning</a:t>
                      </a:r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mtClean="0"/>
                        <a:t>Skýrslur</a:t>
                      </a:r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mtClean="0"/>
                        <a:t>Umhverfi</a:t>
                      </a:r>
                      <a:endParaRPr lang="is-IS"/>
                    </a:p>
                  </a:txBody>
                  <a:tcPr/>
                </a:tc>
              </a:tr>
              <a:tr h="435104">
                <a:tc>
                  <a:txBody>
                    <a:bodyPr/>
                    <a:lstStyle/>
                    <a:p>
                      <a:pPr algn="ctr"/>
                      <a:r>
                        <a:rPr lang="is-IS" smtClean="0"/>
                        <a:t>30.06.2014</a:t>
                      </a:r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mtClean="0"/>
                        <a:t>30.09.2014</a:t>
                      </a:r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mtClean="0"/>
                        <a:t>COREP</a:t>
                      </a:r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mtClean="0"/>
                        <a:t>Prófumhverfi</a:t>
                      </a:r>
                      <a:endParaRPr lang="is-IS"/>
                    </a:p>
                  </a:txBody>
                  <a:tcPr/>
                </a:tc>
              </a:tr>
              <a:tr h="435104">
                <a:tc>
                  <a:txBody>
                    <a:bodyPr/>
                    <a:lstStyle/>
                    <a:p>
                      <a:pPr algn="ctr"/>
                      <a:r>
                        <a:rPr lang="is-IS" smtClean="0"/>
                        <a:t>30.09.2014</a:t>
                      </a:r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mtClean="0"/>
                        <a:t>31.12.2014</a:t>
                      </a:r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mtClean="0"/>
                        <a:t>SÁ</a:t>
                      </a:r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mtClean="0"/>
                        <a:t>Prófumhverfi</a:t>
                      </a:r>
                      <a:endParaRPr lang="is-IS"/>
                    </a:p>
                  </a:txBody>
                  <a:tcPr/>
                </a:tc>
              </a:tr>
              <a:tr h="435104">
                <a:tc>
                  <a:txBody>
                    <a:bodyPr/>
                    <a:lstStyle/>
                    <a:p>
                      <a:pPr algn="ctr"/>
                      <a:r>
                        <a:rPr lang="is-IS" smtClean="0"/>
                        <a:t>31.12.2014</a:t>
                      </a:r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mtClean="0"/>
                        <a:t>31.03.2015</a:t>
                      </a:r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mtClean="0"/>
                        <a:t>FINREP</a:t>
                      </a:r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mtClean="0"/>
                        <a:t>Raunumhverfi</a:t>
                      </a:r>
                      <a:endParaRPr lang="is-IS"/>
                    </a:p>
                  </a:txBody>
                  <a:tcPr/>
                </a:tc>
              </a:tr>
              <a:tr h="435104">
                <a:tc>
                  <a:txBody>
                    <a:bodyPr/>
                    <a:lstStyle/>
                    <a:p>
                      <a:pPr algn="ctr"/>
                      <a:r>
                        <a:rPr lang="is-IS" smtClean="0"/>
                        <a:t>2014</a:t>
                      </a:r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mtClean="0"/>
                        <a:t>03.06.2015</a:t>
                      </a:r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mtClean="0"/>
                        <a:t>Solvency</a:t>
                      </a:r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mtClean="0"/>
                        <a:t>Raunumhverfi</a:t>
                      </a:r>
                      <a:endParaRPr lang="is-I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377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XBRL innleiðing FME</a:t>
            </a:r>
            <a:br>
              <a:rPr lang="is-IS"/>
            </a:br>
            <a:r>
              <a:rPr lang="is-IS" sz="1600"/>
              <a:t>Kröfur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/>
              <a:t>Hvað þurfa EA að gera til að uppfylla kröfurnar?</a:t>
            </a:r>
          </a:p>
          <a:p>
            <a:pPr lvl="1"/>
            <a:r>
              <a:rPr lang="is-IS"/>
              <a:t>Mappað gögn úr gagnagrunni við DPM til að búa til XBRL skjal</a:t>
            </a:r>
          </a:p>
          <a:p>
            <a:pPr lvl="1"/>
            <a:r>
              <a:rPr lang="is-IS"/>
              <a:t>Sannprófað XBRL skjal</a:t>
            </a:r>
          </a:p>
          <a:p>
            <a:pPr lvl="1"/>
            <a:r>
              <a:rPr lang="is-IS"/>
              <a:t>Sent XBRL skjöl rafrænt til </a:t>
            </a:r>
            <a:r>
              <a:rPr lang="is-IS" smtClean="0"/>
              <a:t>FME</a:t>
            </a:r>
          </a:p>
          <a:p>
            <a:r>
              <a:rPr lang="is-IS" smtClean="0"/>
              <a:t>FME óskar eftir tæknilegum tengiliðum hjá EA svo hægt sé að fylgjast með innleiðingu XBRL</a:t>
            </a:r>
          </a:p>
          <a:p>
            <a:pPr lvl="1"/>
            <a:r>
              <a:rPr lang="is-IS" smtClean="0">
                <a:hlinkClick r:id="rId3"/>
              </a:rPr>
              <a:t>crd_iv@fme.is</a:t>
            </a:r>
            <a:endParaRPr lang="is-IS" smtClean="0"/>
          </a:p>
          <a:p>
            <a:pPr lvl="1"/>
            <a:r>
              <a:rPr lang="is-IS" smtClean="0">
                <a:hlinkClick r:id="rId4"/>
              </a:rPr>
              <a:t>solvencyII@fme.is</a:t>
            </a:r>
            <a:endParaRPr lang="is-IS" smtClean="0"/>
          </a:p>
          <a:p>
            <a:r>
              <a:rPr lang="is-IS" smtClean="0">
                <a:hlinkClick r:id="rId5"/>
              </a:rPr>
              <a:t>XBRL síða </a:t>
            </a:r>
            <a:r>
              <a:rPr lang="is-IS" smtClean="0"/>
              <a:t>á þjónustugátt FME</a:t>
            </a:r>
          </a:p>
          <a:p>
            <a:pPr marL="457200" lvl="1" indent="0">
              <a:buNone/>
            </a:pPr>
            <a:endParaRPr lang="is-IS" smtClean="0"/>
          </a:p>
        </p:txBody>
      </p:sp>
    </p:spTree>
    <p:extLst>
      <p:ext uri="{BB962C8B-B14F-4D97-AF65-F5344CB8AC3E}">
        <p14:creationId xmlns:p14="http://schemas.microsoft.com/office/powerpoint/2010/main" val="295604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4854" y="2715997"/>
            <a:ext cx="8229599" cy="1143000"/>
          </a:xfrm>
        </p:spPr>
        <p:txBody>
          <a:bodyPr/>
          <a:lstStyle/>
          <a:p>
            <a:pPr algn="ctr"/>
            <a:r>
              <a:rPr lang="is-IS" smtClean="0"/>
              <a:t>XBRL á Íslandi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017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XBRL á Íslandi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smtClean="0"/>
              <a:t>XBRL notað við gagnaskil til FME</a:t>
            </a:r>
          </a:p>
          <a:p>
            <a:r>
              <a:rPr lang="is-IS" smtClean="0"/>
              <a:t>Mikilvægt að eftirlitsskyldir aðilar </a:t>
            </a:r>
            <a:r>
              <a:rPr lang="is-IS" dirty="0" smtClean="0"/>
              <a:t>komi að borðinu sem fyrst varðandi þá þróun að taka </a:t>
            </a:r>
            <a:r>
              <a:rPr lang="is-IS" smtClean="0"/>
              <a:t>upp XBRL</a:t>
            </a:r>
          </a:p>
          <a:p>
            <a:r>
              <a:rPr lang="is-IS" smtClean="0"/>
              <a:t>Framhald og framtíð </a:t>
            </a:r>
          </a:p>
          <a:p>
            <a:pPr lvl="1"/>
            <a:r>
              <a:rPr lang="is-IS" smtClean="0"/>
              <a:t>Stofna vinnuhóp?</a:t>
            </a:r>
          </a:p>
          <a:p>
            <a:pPr lvl="1"/>
            <a:r>
              <a:rPr lang="is-IS" smtClean="0"/>
              <a:t>Gerast aðilar að XBRL International?</a:t>
            </a:r>
          </a:p>
          <a:p>
            <a:pPr lvl="2"/>
            <a:r>
              <a:rPr lang="is-IS" smtClean="0"/>
              <a:t>Local Jurisdictions</a:t>
            </a:r>
          </a:p>
          <a:p>
            <a:pPr lvl="2"/>
            <a:r>
              <a:rPr lang="is-IS" smtClean="0"/>
              <a:t>Provisional Jurisdictions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0960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54854" y="2715997"/>
            <a:ext cx="82295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9B001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is-IS" smtClean="0"/>
              <a:t>Almennt um XBRL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8305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Heimildir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s-IS">
                <a:hlinkClick r:id="rId3"/>
              </a:rPr>
              <a:t>http://www.eba.europa.eu/-/</a:t>
            </a:r>
            <a:r>
              <a:rPr lang="is-IS" smtClean="0">
                <a:hlinkClick r:id="rId3"/>
              </a:rPr>
              <a:t>eba-publishes-xbrl-taxonomy-for-remittance-of-supervisory-reporting-by-competent-regulatory-authorities</a:t>
            </a:r>
            <a:endParaRPr lang="is-IS" smtClean="0"/>
          </a:p>
          <a:p>
            <a:r>
              <a:rPr lang="is-IS">
                <a:hlinkClick r:id="rId4"/>
              </a:rPr>
              <a:t>https://</a:t>
            </a:r>
            <a:r>
              <a:rPr lang="is-IS" smtClean="0">
                <a:hlinkClick r:id="rId4"/>
              </a:rPr>
              <a:t>eiopa.europa.eu/en/publications/eu-wide-reporting-formats/index.html</a:t>
            </a:r>
            <a:endParaRPr lang="is-IS" smtClean="0"/>
          </a:p>
          <a:p>
            <a:r>
              <a:rPr lang="en-US" smtClean="0">
                <a:hlinkClick r:id="rId5"/>
              </a:rPr>
              <a:t>http</a:t>
            </a:r>
            <a:r>
              <a:rPr lang="en-US">
                <a:hlinkClick r:id="rId5"/>
              </a:rPr>
              <a:t>://</a:t>
            </a:r>
            <a:r>
              <a:rPr lang="en-US" smtClean="0">
                <a:hlinkClick r:id="rId5"/>
              </a:rPr>
              <a:t>www.ifrs.org/XBRL/IFRS-Taxonomy/Pages/IFRS-Taxonomy.aspx</a:t>
            </a:r>
            <a:endParaRPr lang="en-US" smtClean="0"/>
          </a:p>
          <a:p>
            <a:r>
              <a:rPr lang="en-US">
                <a:hlinkClick r:id="rId6"/>
              </a:rPr>
              <a:t>http://</a:t>
            </a:r>
            <a:r>
              <a:rPr lang="en-US" smtClean="0">
                <a:hlinkClick r:id="rId6"/>
              </a:rPr>
              <a:t>www.batavia-xbrl.com/downloads/XBRLinPlainEnglishv1.1.pdf</a:t>
            </a:r>
            <a:endParaRPr lang="en-US" smtClean="0"/>
          </a:p>
          <a:p>
            <a:r>
              <a:rPr lang="is-IS" smtClean="0"/>
              <a:t>e-</a:t>
            </a:r>
            <a:r>
              <a:rPr lang="is-IS" err="1" smtClean="0"/>
              <a:t>learning</a:t>
            </a:r>
            <a:r>
              <a:rPr lang="is-IS" smtClean="0"/>
              <a:t> XBRL vottunarnámskeið á vegum </a:t>
            </a:r>
            <a:r>
              <a:rPr lang="en-US">
                <a:hlinkClick r:id="rId7"/>
              </a:rPr>
              <a:t>http://xbrl.org</a:t>
            </a:r>
            <a:r>
              <a:rPr lang="en-US" smtClean="0">
                <a:hlinkClick r:id="rId7"/>
              </a:rPr>
              <a:t>/</a:t>
            </a:r>
            <a:endParaRPr lang="en-US" smtClean="0"/>
          </a:p>
          <a:p>
            <a:r>
              <a:rPr lang="en-US">
                <a:hlinkClick r:id="rId8"/>
              </a:rPr>
              <a:t>http://</a:t>
            </a:r>
            <a:r>
              <a:rPr lang="en-US" smtClean="0">
                <a:hlinkClick r:id="rId8"/>
              </a:rPr>
              <a:t>www.ifrs.org/XBRL/Resources/Pages/Fundamentals.aspx</a:t>
            </a:r>
            <a:endParaRPr lang="en-US" smtClean="0"/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4439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ME_glaerur_update3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3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Almennt um XBRL</a:t>
            </a:r>
            <a:br>
              <a:rPr lang="is-IS" smtClean="0"/>
            </a:br>
            <a:r>
              <a:rPr lang="is-IS" sz="1600" smtClean="0"/>
              <a:t>Sögulegt samhengi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smtClean="0"/>
              <a:t>Fyrstu skref tekin 1998 um svipað leyti og XML var að byrja</a:t>
            </a:r>
          </a:p>
          <a:p>
            <a:r>
              <a:rPr lang="is-IS" smtClean="0"/>
              <a:t>AICPA kom auga á þörfina að merkja (e. tag) þurfti gögn í viðskiptalegum tilgangi</a:t>
            </a:r>
          </a:p>
          <a:p>
            <a:r>
              <a:rPr lang="is-IS" smtClean="0"/>
              <a:t>Áhersla lögð á merkingu (e. semantic) gagna</a:t>
            </a:r>
          </a:p>
          <a:p>
            <a:r>
              <a:rPr lang="is-IS" smtClean="0">
                <a:hlinkClick r:id="rId3"/>
              </a:rPr>
              <a:t>Charles Hoffman</a:t>
            </a:r>
            <a:r>
              <a:rPr lang="is-IS" smtClean="0"/>
              <a:t> fór að kanna hvernig hægt væri að nota XML til að lýsa uppgjöri skv. US GAAP </a:t>
            </a:r>
          </a:p>
          <a:p>
            <a:pPr lvl="1"/>
            <a:r>
              <a:rPr lang="is-IS" smtClean="0"/>
              <a:t>XML-based Financial Reporting Markup Language (XFRML)</a:t>
            </a:r>
          </a:p>
        </p:txBody>
      </p:sp>
    </p:spTree>
    <p:extLst>
      <p:ext uri="{BB962C8B-B14F-4D97-AF65-F5344CB8AC3E}">
        <p14:creationId xmlns:p14="http://schemas.microsoft.com/office/powerpoint/2010/main" val="177255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Almennt um XBRL</a:t>
            </a:r>
            <a:r>
              <a:rPr lang="is-IS"/>
              <a:t/>
            </a:r>
            <a:br>
              <a:rPr lang="is-IS"/>
            </a:br>
            <a:r>
              <a:rPr lang="is-IS" sz="1600" smtClean="0"/>
              <a:t>Hönnunarlýsing og viðaukar</a:t>
            </a:r>
            <a:endParaRPr lang="is-IS" sz="1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smtClean="0"/>
              <a:t>Þróað sérstaklega fyrir rafrænar sendingar með viðskiptaleg gögn</a:t>
            </a:r>
            <a:endParaRPr lang="is-IS"/>
          </a:p>
          <a:p>
            <a:r>
              <a:rPr lang="is-IS" smtClean="0"/>
              <a:t>eXtensible </a:t>
            </a:r>
            <a:r>
              <a:rPr lang="is-IS" err="1" smtClean="0"/>
              <a:t>Business</a:t>
            </a:r>
            <a:r>
              <a:rPr lang="is-IS" smtClean="0"/>
              <a:t> </a:t>
            </a:r>
            <a:r>
              <a:rPr lang="is-IS" err="1" smtClean="0"/>
              <a:t>Reporting</a:t>
            </a:r>
            <a:r>
              <a:rPr lang="is-IS" smtClean="0"/>
              <a:t> Language</a:t>
            </a:r>
          </a:p>
          <a:p>
            <a:r>
              <a:rPr lang="is-IS"/>
              <a:t>XBRL 1.0 gefið út í júní 2000</a:t>
            </a:r>
          </a:p>
          <a:p>
            <a:r>
              <a:rPr lang="is-IS"/>
              <a:t>XBRL 2.1 „fryst“ 2003 </a:t>
            </a:r>
            <a:endParaRPr lang="is-IS" smtClean="0"/>
          </a:p>
          <a:p>
            <a:r>
              <a:rPr lang="is-IS" smtClean="0"/>
              <a:t>Viðaukaeiningar</a:t>
            </a:r>
          </a:p>
          <a:p>
            <a:pPr lvl="1"/>
            <a:r>
              <a:rPr lang="is-IS" smtClean="0"/>
              <a:t>Dimension 1.0 </a:t>
            </a:r>
          </a:p>
          <a:p>
            <a:pPr lvl="1"/>
            <a:r>
              <a:rPr lang="is-IS" smtClean="0"/>
              <a:t>Formula 1.0 </a:t>
            </a:r>
            <a:endParaRPr lang="is-IS"/>
          </a:p>
          <a:p>
            <a:pPr lvl="1"/>
            <a:r>
              <a:rPr lang="is-IS" smtClean="0"/>
              <a:t>Generic Links 1.0</a:t>
            </a:r>
          </a:p>
          <a:p>
            <a:pPr lvl="1"/>
            <a:r>
              <a:rPr lang="is-IS" smtClean="0"/>
              <a:t>Table Linkbase</a:t>
            </a:r>
          </a:p>
          <a:p>
            <a:pPr lvl="1"/>
            <a:endParaRPr lang="is-IS" smtClean="0">
              <a:solidFill>
                <a:srgbClr val="FF0000"/>
              </a:solidFill>
            </a:endParaRPr>
          </a:p>
          <a:p>
            <a:pPr lvl="1"/>
            <a:endParaRPr lang="is-IS" smtClean="0"/>
          </a:p>
        </p:txBody>
      </p:sp>
    </p:spTree>
    <p:extLst>
      <p:ext uri="{BB962C8B-B14F-4D97-AF65-F5344CB8AC3E}">
        <p14:creationId xmlns:p14="http://schemas.microsoft.com/office/powerpoint/2010/main" val="108813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Almennt um XBRL</a:t>
            </a:r>
            <a:r>
              <a:rPr lang="is-IS"/>
              <a:t/>
            </a:r>
            <a:br>
              <a:rPr lang="is-IS"/>
            </a:br>
            <a:r>
              <a:rPr lang="is-IS" sz="1600" smtClean="0"/>
              <a:t>XML samanburður</a:t>
            </a:r>
            <a:endParaRPr lang="is-IS" sz="1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smtClean="0"/>
              <a:t>Byggir á XML og notar XML málskipan (e. syntax) og tækni eins og skema, XLink, XPath og nafnarými</a:t>
            </a:r>
          </a:p>
          <a:p>
            <a:r>
              <a:rPr lang="is-IS" smtClean="0"/>
              <a:t>XBRL </a:t>
            </a:r>
            <a:r>
              <a:rPr lang="is-IS"/>
              <a:t>er umbrotsmál (e. markup language) og notar tögg við framsetningu gagna</a:t>
            </a:r>
          </a:p>
          <a:p>
            <a:r>
              <a:rPr lang="is-IS"/>
              <a:t>Töggin eru skilgreind í tegundaröðun (e. taxonomy) og notuð í tilvikum (e. instances) til að lýsa </a:t>
            </a:r>
            <a:r>
              <a:rPr lang="is-IS" smtClean="0"/>
              <a:t>gögnum</a:t>
            </a:r>
          </a:p>
          <a:p>
            <a:r>
              <a:rPr lang="is-IS" smtClean="0"/>
              <a:t>Ólíkt XML þá er hægt með XBRL að túlka merkingu gagna ásamt margföldum tengingum þeirra á milli á stöðluðu formi</a:t>
            </a:r>
            <a:endParaRPr lang="is-IS"/>
          </a:p>
          <a:p>
            <a:endParaRPr lang="is-IS"/>
          </a:p>
          <a:p>
            <a:endParaRPr lang="is-IS" smtClean="0"/>
          </a:p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5537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Almennt um XBRL</a:t>
            </a:r>
            <a:r>
              <a:rPr lang="is-IS"/>
              <a:t/>
            </a:r>
            <a:br>
              <a:rPr lang="is-IS"/>
            </a:br>
            <a:r>
              <a:rPr lang="is-IS" sz="1600" smtClean="0"/>
              <a:t>Alþjóðleg samtök</a:t>
            </a:r>
            <a:endParaRPr lang="is-IS" sz="1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smtClean="0"/>
              <a:t>XBRL er þróað og haldið við af XBRL International</a:t>
            </a:r>
          </a:p>
          <a:p>
            <a:r>
              <a:rPr lang="is-IS" smtClean="0"/>
              <a:t>Meðlimir eru fyrirtæki, félagasamtök og opinberir aðilar</a:t>
            </a:r>
          </a:p>
          <a:p>
            <a:r>
              <a:rPr lang="is-IS" smtClean="0"/>
              <a:t>Samanstendur af staðbundnum lögsögum (local jurisdictions) </a:t>
            </a:r>
          </a:p>
          <a:p>
            <a:r>
              <a:rPr lang="is-IS" smtClean="0"/>
              <a:t>Standa að ráðstefnum þar sem m.a. er boðið upp á ýmis konar kynningar og kennslu</a:t>
            </a:r>
          </a:p>
          <a:p>
            <a:pPr lvl="1"/>
            <a:r>
              <a:rPr lang="is-IS" smtClean="0">
                <a:hlinkClick r:id="rId3"/>
              </a:rPr>
              <a:t>XBRL vika</a:t>
            </a:r>
            <a:r>
              <a:rPr lang="is-IS" smtClean="0"/>
              <a:t> í Róm 5. til 7. maí á vegum XBRL International og Eurofiling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2191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854" y="2715997"/>
            <a:ext cx="8229599" cy="1143000"/>
          </a:xfrm>
        </p:spPr>
        <p:txBody>
          <a:bodyPr/>
          <a:lstStyle/>
          <a:p>
            <a:pPr algn="ctr"/>
            <a:r>
              <a:rPr lang="is-IS" smtClean="0"/>
              <a:t>DPM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2100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DPM</a:t>
            </a:r>
            <a:br>
              <a:rPr lang="is-IS" smtClean="0"/>
            </a:br>
            <a:r>
              <a:rPr lang="is-IS" sz="1600" smtClean="0"/>
              <a:t>Þróun</a:t>
            </a:r>
            <a:endParaRPr lang="is-IS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199" y="1316981"/>
            <a:ext cx="8229600" cy="946825"/>
          </a:xfrm>
        </p:spPr>
        <p:txBody>
          <a:bodyPr>
            <a:normAutofit/>
          </a:bodyPr>
          <a:lstStyle/>
          <a:p>
            <a:r>
              <a:rPr lang="is-IS" smtClean="0"/>
              <a:t>Gagnalíkan notað til skilgreiningar á XBRL tegundaröðun</a:t>
            </a:r>
          </a:p>
          <a:p>
            <a:r>
              <a:rPr lang="is-IS" smtClean="0"/>
              <a:t>Aðferð til að skipuleggja gögn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414725" y="2639877"/>
            <a:ext cx="1447060" cy="5149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mtClean="0"/>
              <a:t>Greining grunngagna</a:t>
            </a:r>
            <a:endParaRPr lang="is-IS"/>
          </a:p>
        </p:txBody>
      </p:sp>
      <p:grpSp>
        <p:nvGrpSpPr>
          <p:cNvPr id="28" name="Group 27"/>
          <p:cNvGrpSpPr/>
          <p:nvPr/>
        </p:nvGrpSpPr>
        <p:grpSpPr>
          <a:xfrm>
            <a:off x="3084991" y="3314583"/>
            <a:ext cx="2126198" cy="702812"/>
            <a:chOff x="1708954" y="4190263"/>
            <a:chExt cx="2126198" cy="702812"/>
          </a:xfrm>
        </p:grpSpPr>
        <p:sp>
          <p:nvSpPr>
            <p:cNvPr id="29" name="Rectangle 28"/>
            <p:cNvSpPr/>
            <p:nvPr/>
          </p:nvSpPr>
          <p:spPr>
            <a:xfrm>
              <a:off x="2379215" y="4378170"/>
              <a:ext cx="1455937" cy="51490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s-IS" smtClean="0"/>
                <a:t>Gerð gagnalíkans</a:t>
              </a:r>
              <a:endParaRPr lang="is-IS"/>
            </a:p>
          </p:txBody>
        </p:sp>
        <p:cxnSp>
          <p:nvCxnSpPr>
            <p:cNvPr id="30" name="Elbow Connector 29"/>
            <p:cNvCxnSpPr/>
            <p:nvPr/>
          </p:nvCxnSpPr>
          <p:spPr>
            <a:xfrm>
              <a:off x="1708954" y="4190263"/>
              <a:ext cx="581485" cy="445359"/>
            </a:xfrm>
            <a:prstGeom prst="bentConnector3">
              <a:avLst>
                <a:gd name="adj1" fmla="val -1909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4425517" y="4158700"/>
            <a:ext cx="2188344" cy="737585"/>
            <a:chOff x="3049480" y="5034380"/>
            <a:chExt cx="2188344" cy="737585"/>
          </a:xfrm>
        </p:grpSpPr>
        <p:sp>
          <p:nvSpPr>
            <p:cNvPr id="32" name="Rectangle 31"/>
            <p:cNvSpPr/>
            <p:nvPr/>
          </p:nvSpPr>
          <p:spPr>
            <a:xfrm>
              <a:off x="3719743" y="5257060"/>
              <a:ext cx="1518081" cy="51490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s-IS" smtClean="0"/>
                <a:t>Hönnun á tegundaröðun</a:t>
              </a:r>
              <a:endParaRPr lang="is-IS"/>
            </a:p>
          </p:txBody>
        </p:sp>
        <p:cxnSp>
          <p:nvCxnSpPr>
            <p:cNvPr id="33" name="Elbow Connector 32"/>
            <p:cNvCxnSpPr/>
            <p:nvPr/>
          </p:nvCxnSpPr>
          <p:spPr>
            <a:xfrm>
              <a:off x="3049480" y="5034380"/>
              <a:ext cx="581485" cy="445359"/>
            </a:xfrm>
            <a:prstGeom prst="bentConnector3">
              <a:avLst>
                <a:gd name="adj1" fmla="val -1909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3959439" y="2666496"/>
            <a:ext cx="1251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smtClean="0"/>
              <a:t>Lög, reglugerðir, tilmæli, o.s.frv.</a:t>
            </a:r>
            <a:endParaRPr lang="is-IS" sz="1200"/>
          </a:p>
        </p:txBody>
      </p:sp>
      <p:sp>
        <p:nvSpPr>
          <p:cNvPr id="35" name="TextBox 34"/>
          <p:cNvSpPr txBox="1"/>
          <p:nvPr/>
        </p:nvSpPr>
        <p:spPr>
          <a:xfrm>
            <a:off x="5363590" y="3436776"/>
            <a:ext cx="1658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smtClean="0"/>
              <a:t>Framsetning gagna á lógískan, nákvæman og skipulagðan hátt</a:t>
            </a:r>
            <a:endParaRPr lang="is-IS" sz="1200"/>
          </a:p>
        </p:txBody>
      </p:sp>
      <p:grpSp>
        <p:nvGrpSpPr>
          <p:cNvPr id="8" name="Group 7"/>
          <p:cNvGrpSpPr/>
          <p:nvPr/>
        </p:nvGrpSpPr>
        <p:grpSpPr>
          <a:xfrm>
            <a:off x="-2964" y="2407943"/>
            <a:ext cx="4077812" cy="4093460"/>
            <a:chOff x="-2964" y="2407943"/>
            <a:chExt cx="4077812" cy="4093460"/>
          </a:xfrm>
        </p:grpSpPr>
        <p:pic>
          <p:nvPicPr>
            <p:cNvPr id="19" name="Obraz 17" descr="Wycinek ekranu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41" y="2420045"/>
              <a:ext cx="1944216" cy="1225961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-2964" y="2407943"/>
              <a:ext cx="4077812" cy="4093460"/>
              <a:chOff x="-2964" y="2407943"/>
              <a:chExt cx="4077812" cy="4093460"/>
            </a:xfrm>
          </p:grpSpPr>
          <p:pic>
            <p:nvPicPr>
              <p:cNvPr id="14" name="Obraz 3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718773"/>
                <a:ext cx="891951" cy="891951"/>
              </a:xfrm>
              <a:prstGeom prst="rect">
                <a:avLst/>
              </a:prstGeom>
            </p:spPr>
          </p:pic>
          <p:sp>
            <p:nvSpPr>
              <p:cNvPr id="3" name="Rectangular Callout 2"/>
              <p:cNvSpPr/>
              <p:nvPr/>
            </p:nvSpPr>
            <p:spPr>
              <a:xfrm>
                <a:off x="166227" y="2407943"/>
                <a:ext cx="2029006" cy="1238063"/>
              </a:xfrm>
              <a:prstGeom prst="wedgeRectCallout">
                <a:avLst>
                  <a:gd name="adj1" fmla="val 11561"/>
                  <a:gd name="adj2" fmla="val 63583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s-I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-2964" y="4408522"/>
                <a:ext cx="4077812" cy="2092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914400">
                  <a:defRPr/>
                </a:pPr>
                <a:r>
                  <a:rPr lang="en-GB" sz="1000" b="1" kern="0" smtClean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Viðskiptafræðingar</a:t>
                </a:r>
                <a:endParaRPr lang="en-GB" sz="1000" b="1" ker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  <a:defRPr/>
                </a:pPr>
                <a:r>
                  <a:rPr lang="en-GB" sz="1000" kern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IFRS, FINREP, COREP, … - which accounting regime or standard?</a:t>
                </a:r>
              </a:p>
              <a:p>
                <a:pPr marL="285750" indent="-285750">
                  <a:buFont typeface="Arial" pitchFamily="34" charset="0"/>
                  <a:buChar char="•"/>
                  <a:defRPr/>
                </a:pPr>
                <a:r>
                  <a:rPr lang="en-GB" sz="1000" kern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What do you mean by „financial” (IAS 39/IFRS7/...)?</a:t>
                </a:r>
              </a:p>
              <a:p>
                <a:pPr marL="285750" indent="-285750">
                  <a:buFont typeface="Arial" pitchFamily="34" charset="0"/>
                  <a:buChar char="•"/>
                  <a:defRPr/>
                </a:pPr>
                <a:r>
                  <a:rPr lang="en-GB" sz="1000" kern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Where is it disclosed?</a:t>
                </a:r>
              </a:p>
              <a:p>
                <a:pPr marL="285750" indent="-285750">
                  <a:buFont typeface="Arial" pitchFamily="34" charset="0"/>
                  <a:buChar char="•"/>
                  <a:defRPr/>
                </a:pPr>
                <a:r>
                  <a:rPr lang="en-GB" sz="1000" kern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Gross or net carrying amount?</a:t>
                </a:r>
              </a:p>
              <a:p>
                <a:pPr marL="285750" indent="-285750">
                  <a:buFont typeface="Arial" pitchFamily="34" charset="0"/>
                  <a:buChar char="•"/>
                  <a:defRPr/>
                </a:pPr>
                <a:r>
                  <a:rPr lang="en-GB" sz="1000" kern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Any of it impaired or past due but not impaired yet? Or maybe it is measured at fair value? If so: which level?</a:t>
                </a:r>
              </a:p>
              <a:p>
                <a:pPr marL="285750" indent="-285750">
                  <a:buFont typeface="Arial" pitchFamily="34" charset="0"/>
                  <a:buChar char="•"/>
                  <a:defRPr/>
                </a:pPr>
                <a:r>
                  <a:rPr lang="en-GB" sz="1000" kern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Which operations is it reported for? Banking book, assets management, ...?</a:t>
                </a:r>
              </a:p>
              <a:p>
                <a:pPr marL="285750" indent="-285750">
                  <a:buFont typeface="Arial" pitchFamily="34" charset="0"/>
                  <a:buChar char="•"/>
                  <a:defRPr/>
                </a:pPr>
                <a:r>
                  <a:rPr lang="en-GB" sz="1000" kern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Is any of it portion transferred or partially derecognized?</a:t>
                </a:r>
              </a:p>
              <a:p>
                <a:pPr marL="285750" indent="-285750">
                  <a:buFont typeface="Arial" pitchFamily="34" charset="0"/>
                  <a:buChar char="•"/>
                  <a:defRPr/>
                </a:pPr>
                <a:r>
                  <a:rPr lang="en-GB" sz="1000" kern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Is it audited or unaudited, solo or consolidated (if consolidated then which method</a:t>
                </a:r>
                <a:r>
                  <a:rPr lang="en-GB" sz="1000" kern="0" smtClean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)?</a:t>
                </a:r>
                <a:endParaRPr lang="en-GB" sz="1000" ker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6613861" y="1740966"/>
            <a:ext cx="2618531" cy="4353792"/>
            <a:chOff x="6613861" y="1740966"/>
            <a:chExt cx="2618531" cy="4353792"/>
          </a:xfrm>
        </p:grpSpPr>
        <p:pic>
          <p:nvPicPr>
            <p:cNvPr id="18" name="Obraz 18" descr="Wycinek ekranu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0330" y="1784664"/>
              <a:ext cx="2015714" cy="1112665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6613861" y="1740966"/>
              <a:ext cx="2618531" cy="4353792"/>
              <a:chOff x="6613861" y="1740966"/>
              <a:chExt cx="2618531" cy="4353792"/>
            </a:xfrm>
          </p:grpSpPr>
          <p:pic>
            <p:nvPicPr>
              <p:cNvPr id="13" name="Obraz 3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87303" y="2897328"/>
                <a:ext cx="950661" cy="950661"/>
              </a:xfrm>
              <a:prstGeom prst="rect">
                <a:avLst/>
              </a:prstGeom>
            </p:spPr>
          </p:pic>
          <p:sp>
            <p:nvSpPr>
              <p:cNvPr id="17" name="Rectangular Callout 16"/>
              <p:cNvSpPr/>
              <p:nvPr/>
            </p:nvSpPr>
            <p:spPr>
              <a:xfrm>
                <a:off x="6613861" y="1740966"/>
                <a:ext cx="2102184" cy="1200062"/>
              </a:xfrm>
              <a:prstGeom prst="wedgeRectCallout">
                <a:avLst>
                  <a:gd name="adj1" fmla="val -6570"/>
                  <a:gd name="adj2" fmla="val 66542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s-I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6742213" y="3847989"/>
                <a:ext cx="2490179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GB" sz="1000" b="1" kern="0" smtClean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UT</a:t>
                </a:r>
                <a:endParaRPr lang="en-GB" sz="1000" kern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  <a:defRPr/>
                </a:pPr>
                <a:r>
                  <a:rPr lang="en-GB" sz="1000" kern="0" smtClean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Is </a:t>
                </a:r>
                <a:r>
                  <a:rPr lang="en-GB" sz="1000" kern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it a number, date, text? If a number </a:t>
                </a:r>
                <a:r>
                  <a:rPr lang="en-GB" sz="1000" kern="0" smtClean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then </a:t>
                </a:r>
                <a:r>
                  <a:rPr lang="en-GB" sz="1000" kern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what is the unit o</a:t>
                </a:r>
                <a:r>
                  <a:rPr lang="pl-PL" sz="1000" kern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en-GB" sz="1000" kern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measure?</a:t>
                </a:r>
              </a:p>
              <a:p>
                <a:pPr marL="285750" indent="-285750">
                  <a:buFont typeface="Arial" pitchFamily="34" charset="0"/>
                  <a:buChar char="•"/>
                  <a:defRPr/>
                </a:pPr>
                <a:r>
                  <a:rPr lang="en-GB" sz="1000" kern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How is it related to other data – which package does it come with (frequency, types of entities)?</a:t>
                </a:r>
              </a:p>
              <a:p>
                <a:pPr marL="285750" indent="-285750">
                  <a:buFont typeface="Arial" pitchFamily="34" charset="0"/>
                  <a:buChar char="•"/>
                  <a:defRPr/>
                </a:pPr>
                <a:r>
                  <a:rPr lang="en-GB" sz="1000" kern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Does it calculate to or from anything else?</a:t>
                </a:r>
              </a:p>
              <a:p>
                <a:pPr marL="285750" indent="-285750">
                  <a:buFont typeface="Arial" pitchFamily="34" charset="0"/>
                  <a:buChar char="•"/>
                  <a:defRPr/>
                </a:pPr>
                <a:r>
                  <a:rPr lang="en-GB" sz="1000" kern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Are there any breakdowns applicable? Are they predefined or flexibly assigned by filers?</a:t>
                </a:r>
              </a:p>
              <a:p>
                <a:pPr marL="285750" indent="-285750">
                  <a:buFont typeface="Arial" pitchFamily="34" charset="0"/>
                  <a:buChar char="•"/>
                  <a:defRPr/>
                </a:pPr>
                <a:r>
                  <a:rPr lang="en-GB" sz="1000" kern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What attributes apply to this data? How is it characterised</a:t>
                </a:r>
                <a:r>
                  <a:rPr lang="en-GB" sz="1000" kern="0" smtClean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en-GB" sz="1000" ker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856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4" grpId="0"/>
      <p:bldP spid="35" grpId="0"/>
    </p:bldLst>
  </p:timing>
</p:sld>
</file>

<file path=ppt/theme/theme1.xml><?xml version="1.0" encoding="utf-8"?>
<a:theme xmlns:a="http://schemas.openxmlformats.org/drawingml/2006/main" name="Glærugrunnur F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799C178A07AE45A71597865E2DCBE1" ma:contentTypeVersion="1" ma:contentTypeDescription="Create a new document." ma:contentTypeScope="" ma:versionID="3f17777010d2ad4e098ddea14e34656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C82A190-5B8F-4FAB-9C71-0B0E1CE4B5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180393-0D69-4DAF-B630-3577A3A96E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885393-9272-495A-B775-6D54C7A5EBB7}">
  <ds:schemaRefs>
    <ds:schemaRef ds:uri="http://schemas.microsoft.com/office/2006/metadata/properties"/>
    <ds:schemaRef ds:uri="http://www.w3.org/XML/1998/namespace"/>
    <ds:schemaRef ds:uri="http://schemas.microsoft.com/sharepoint/v3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Glærugrunnur FME</Template>
  <TotalTime>14283</TotalTime>
  <Words>1213</Words>
  <Application>Microsoft Office PowerPoint</Application>
  <PresentationFormat>On-screen Show (4:3)</PresentationFormat>
  <Paragraphs>298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Glærugrunnur FME</vt:lpstr>
      <vt:lpstr>Kynning á XBRL og DPM  18.03.2014</vt:lpstr>
      <vt:lpstr>Yfirlit</vt:lpstr>
      <vt:lpstr>PowerPoint Presentation</vt:lpstr>
      <vt:lpstr>Almennt um XBRL Sögulegt samhengi</vt:lpstr>
      <vt:lpstr>Almennt um XBRL Hönnunarlýsing og viðaukar</vt:lpstr>
      <vt:lpstr>Almennt um XBRL XML samanburður</vt:lpstr>
      <vt:lpstr>Almennt um XBRL Alþjóðleg samtök</vt:lpstr>
      <vt:lpstr>DPM</vt:lpstr>
      <vt:lpstr>DPM Þróun</vt:lpstr>
      <vt:lpstr>DPM Orðabók og gagnalíkan</vt:lpstr>
      <vt:lpstr>DPM Gagnapunktur</vt:lpstr>
      <vt:lpstr>DPM Gagnapunktur</vt:lpstr>
      <vt:lpstr>DPM Víddir og meðlimir lénsins Compatibility in own funds</vt:lpstr>
      <vt:lpstr>XBRL tegundaröðun og tilvik</vt:lpstr>
      <vt:lpstr>Tegundaröðun og tilvik</vt:lpstr>
      <vt:lpstr>Tegundaröðun Uppbygging: skema og tenglagrunnar</vt:lpstr>
      <vt:lpstr>Tegundaröðun Uppbygging EBA tegundaraðar</vt:lpstr>
      <vt:lpstr>Tegundaröðun Uppbygging EIOPA tegundaraðar</vt:lpstr>
      <vt:lpstr>Tilvik Gagnapunktur</vt:lpstr>
      <vt:lpstr>Tilvik Gagnapunktur á XBRL formi</vt:lpstr>
      <vt:lpstr>Gagnapunktur: víddir og meðlimir léns</vt:lpstr>
      <vt:lpstr>Yfirlit Tenging DPM og XBRL</vt:lpstr>
      <vt:lpstr>XBRL innleiðing FME</vt:lpstr>
      <vt:lpstr>XBRL innleiðing FME </vt:lpstr>
      <vt:lpstr>XBRL innleiðing FME Lausn FME</vt:lpstr>
      <vt:lpstr>XBRL innleiðing FME Kröfur</vt:lpstr>
      <vt:lpstr>XBRL innleiðing FME Kröfur</vt:lpstr>
      <vt:lpstr>XBRL á Íslandi</vt:lpstr>
      <vt:lpstr>XBRL á Íslandi</vt:lpstr>
      <vt:lpstr>Heimildir</vt:lpstr>
      <vt:lpstr>PowerPoint Presentation</vt:lpstr>
    </vt:vector>
  </TitlesOfParts>
  <Company>FME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Reporting – XBRL námskeið í Frankfurt 29. og 30. október 2013</dc:title>
  <dc:creator>Sara Sigurðardóttir</dc:creator>
  <cp:lastModifiedBy>Elín Rut Guðnadóttir</cp:lastModifiedBy>
  <cp:revision>235</cp:revision>
  <cp:lastPrinted>2014-03-17T16:10:45Z</cp:lastPrinted>
  <dcterms:created xsi:type="dcterms:W3CDTF">2013-11-22T08:38:07Z</dcterms:created>
  <dcterms:modified xsi:type="dcterms:W3CDTF">2014-03-18T13:34:07Z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0x010100EE799C178A07AE45A71597865E2DCBE1</vt:lpwstr>
  </property>
</Properties>
</file>